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76"/>
  </p:notesMasterIdLst>
  <p:handoutMasterIdLst>
    <p:handoutMasterId r:id="rId77"/>
  </p:handoutMasterIdLst>
  <p:sldIdLst>
    <p:sldId id="279" r:id="rId2"/>
    <p:sldId id="327" r:id="rId3"/>
    <p:sldId id="376" r:id="rId4"/>
    <p:sldId id="258" r:id="rId5"/>
    <p:sldId id="257" r:id="rId6"/>
    <p:sldId id="380" r:id="rId7"/>
    <p:sldId id="401" r:id="rId8"/>
    <p:sldId id="465" r:id="rId9"/>
    <p:sldId id="466" r:id="rId10"/>
    <p:sldId id="403" r:id="rId11"/>
    <p:sldId id="402" r:id="rId12"/>
    <p:sldId id="404" r:id="rId13"/>
    <p:sldId id="416" r:id="rId14"/>
    <p:sldId id="425" r:id="rId15"/>
    <p:sldId id="405" r:id="rId16"/>
    <p:sldId id="467" r:id="rId17"/>
    <p:sldId id="417" r:id="rId18"/>
    <p:sldId id="390" r:id="rId19"/>
    <p:sldId id="418" r:id="rId20"/>
    <p:sldId id="419" r:id="rId21"/>
    <p:sldId id="422" r:id="rId22"/>
    <p:sldId id="420" r:id="rId23"/>
    <p:sldId id="426" r:id="rId24"/>
    <p:sldId id="424" r:id="rId25"/>
    <p:sldId id="433" r:id="rId26"/>
    <p:sldId id="464" r:id="rId27"/>
    <p:sldId id="391" r:id="rId28"/>
    <p:sldId id="407" r:id="rId29"/>
    <p:sldId id="468" r:id="rId30"/>
    <p:sldId id="421" r:id="rId31"/>
    <p:sldId id="429" r:id="rId32"/>
    <p:sldId id="430" r:id="rId33"/>
    <p:sldId id="427" r:id="rId34"/>
    <p:sldId id="445" r:id="rId35"/>
    <p:sldId id="446" r:id="rId36"/>
    <p:sldId id="431" r:id="rId37"/>
    <p:sldId id="432" r:id="rId38"/>
    <p:sldId id="408" r:id="rId39"/>
    <p:sldId id="469" r:id="rId40"/>
    <p:sldId id="434" r:id="rId41"/>
    <p:sldId id="471" r:id="rId42"/>
    <p:sldId id="470" r:id="rId43"/>
    <p:sldId id="435" r:id="rId44"/>
    <p:sldId id="436" r:id="rId45"/>
    <p:sldId id="447" r:id="rId46"/>
    <p:sldId id="437" r:id="rId47"/>
    <p:sldId id="409" r:id="rId48"/>
    <p:sldId id="439" r:id="rId49"/>
    <p:sldId id="438" r:id="rId50"/>
    <p:sldId id="440" r:id="rId51"/>
    <p:sldId id="441" r:id="rId52"/>
    <p:sldId id="442" r:id="rId53"/>
    <p:sldId id="461" r:id="rId54"/>
    <p:sldId id="460" r:id="rId55"/>
    <p:sldId id="394" r:id="rId56"/>
    <p:sldId id="463" r:id="rId57"/>
    <p:sldId id="410" r:id="rId58"/>
    <p:sldId id="454" r:id="rId59"/>
    <p:sldId id="453" r:id="rId60"/>
    <p:sldId id="411" r:id="rId61"/>
    <p:sldId id="456" r:id="rId62"/>
    <p:sldId id="455" r:id="rId63"/>
    <p:sldId id="412" r:id="rId64"/>
    <p:sldId id="457" r:id="rId65"/>
    <p:sldId id="413" r:id="rId66"/>
    <p:sldId id="458" r:id="rId67"/>
    <p:sldId id="459" r:id="rId68"/>
    <p:sldId id="414" r:id="rId69"/>
    <p:sldId id="415" r:id="rId70"/>
    <p:sldId id="330" r:id="rId71"/>
    <p:sldId id="451" r:id="rId72"/>
    <p:sldId id="452" r:id="rId73"/>
    <p:sldId id="462" r:id="rId74"/>
    <p:sldId id="365" r:id="rId75"/>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2D2D"/>
    <a:srgbClr val="252424"/>
    <a:srgbClr val="F3F3F3"/>
    <a:srgbClr val="D11947"/>
    <a:srgbClr val="262424"/>
    <a:srgbClr val="464645"/>
    <a:srgbClr val="616161"/>
    <a:srgbClr val="212830"/>
    <a:srgbClr val="FDB71A"/>
    <a:srgbClr val="9ED9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392"/>
    <p:restoredTop sz="96085"/>
  </p:normalViewPr>
  <p:slideViewPr>
    <p:cSldViewPr snapToGrid="0" showGuides="1">
      <p:cViewPr>
        <p:scale>
          <a:sx n="80" d="100"/>
          <a:sy n="80" d="100"/>
        </p:scale>
        <p:origin x="888" y="432"/>
      </p:cViewPr>
      <p:guideLst>
        <p:guide orient="horz" pos="3216"/>
        <p:guide pos="5760"/>
      </p:guideLst>
    </p:cSldViewPr>
  </p:slideViewPr>
  <p:outlineViewPr>
    <p:cViewPr>
      <p:scale>
        <a:sx n="33" d="100"/>
        <a:sy n="33" d="100"/>
      </p:scale>
      <p:origin x="0" y="-147808"/>
    </p:cViewPr>
  </p:outlineViewPr>
  <p:notesTextViewPr>
    <p:cViewPr>
      <p:scale>
        <a:sx n="140" d="100"/>
        <a:sy n="140"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41BA4129-C5AB-8E43-8090-FE93C3B0DAD0}"/>
    <pc:docChg chg="undo custSel modSld">
      <pc:chgData name="Chroni, Antonia" userId="db5b40f5-4aa8-4b12-a6b0-2299e728196e" providerId="ADAL" clId="{41BA4129-C5AB-8E43-8090-FE93C3B0DAD0}" dt="2024-10-24T17:09:50.366" v="6" actId="20577"/>
      <pc:docMkLst>
        <pc:docMk/>
      </pc:docMkLst>
      <pc:sldChg chg="modSp mod">
        <pc:chgData name="Chroni, Antonia" userId="db5b40f5-4aa8-4b12-a6b0-2299e728196e" providerId="ADAL" clId="{41BA4129-C5AB-8E43-8090-FE93C3B0DAD0}" dt="2024-10-24T17:09:50.366" v="6" actId="20577"/>
        <pc:sldMkLst>
          <pc:docMk/>
          <pc:sldMk cId="231020693" sldId="318"/>
        </pc:sldMkLst>
        <pc:spChg chg="mod">
          <ac:chgData name="Chroni, Antonia" userId="db5b40f5-4aa8-4b12-a6b0-2299e728196e" providerId="ADAL" clId="{41BA4129-C5AB-8E43-8090-FE93C3B0DAD0}" dt="2024-10-24T17:09:50.366" v="6" actId="20577"/>
          <ac:spMkLst>
            <pc:docMk/>
            <pc:sldMk cId="231020693" sldId="318"/>
            <ac:spMk id="10" creationId="{CDF4B700-9336-C8D3-EFC9-1A6A5C25C34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3CE7F-470A-DE4D-8495-90DB208ED382}" type="doc">
      <dgm:prSet loTypeId="urn:microsoft.com/office/officeart/2005/8/layout/gear1" loCatId="" qsTypeId="urn:microsoft.com/office/officeart/2005/8/quickstyle/simple1" qsCatId="simple" csTypeId="urn:microsoft.com/office/officeart/2005/8/colors/accent1_2" csCatId="accent1" phldr="1"/>
      <dgm:spPr/>
      <dgm:t>
        <a:bodyPr/>
        <a:lstStyle/>
        <a:p>
          <a:endParaRPr lang="en-US"/>
        </a:p>
      </dgm:t>
    </dgm:pt>
    <dgm:pt modelId="{B570D895-833B-DD46-8D91-15100E5F4611}">
      <dgm:prSet phldrT="[Text]" custT="1"/>
      <dgm:spPr>
        <a:solidFill>
          <a:schemeClr val="accent1">
            <a:lumMod val="75000"/>
          </a:schemeClr>
        </a:solidFill>
      </dgm:spPr>
      <dgm:t>
        <a:bodyPr/>
        <a:lstStyle/>
        <a:p>
          <a:r>
            <a:rPr lang="en-US" sz="2800" b="0" i="0" dirty="0"/>
            <a:t>No child is denied treatment based on race, religion, or a family's ability to pay.</a:t>
          </a:r>
          <a:endParaRPr lang="en-US" sz="2800" dirty="0"/>
        </a:p>
      </dgm:t>
    </dgm:pt>
    <dgm:pt modelId="{5B33F2D2-2B3F-DC47-BD72-18A10575F0BB}" type="parTrans" cxnId="{54CFEDC8-F5A4-CF42-ACB3-E65C3F5DF5F2}">
      <dgm:prSet/>
      <dgm:spPr/>
      <dgm:t>
        <a:bodyPr/>
        <a:lstStyle/>
        <a:p>
          <a:endParaRPr lang="en-US"/>
        </a:p>
      </dgm:t>
    </dgm:pt>
    <dgm:pt modelId="{81F05FCF-6483-5F42-A865-A7C3BF4A2B53}" type="sibTrans" cxnId="{54CFEDC8-F5A4-CF42-ACB3-E65C3F5DF5F2}">
      <dgm:prSet/>
      <dgm:spPr/>
      <dgm:t>
        <a:bodyPr/>
        <a:lstStyle/>
        <a:p>
          <a:endParaRPr lang="en-US"/>
        </a:p>
      </dgm:t>
    </dgm:pt>
    <dgm:pt modelId="{7580B139-1C5A-4649-BAF4-F10E4263F609}">
      <dgm:prSet phldrT="[Text]" custT="1"/>
      <dgm:spPr/>
      <dgm:t>
        <a:bodyPr/>
        <a:lstStyle/>
        <a:p>
          <a:pPr>
            <a:buFont typeface="Arial" panose="020B0604020202020204" pitchFamily="34" charset="0"/>
            <a:buChar char="•"/>
          </a:pPr>
          <a:r>
            <a:rPr lang="en-US" sz="1800" dirty="0"/>
            <a:t>Advance cures and prevention for pediatric catastrophic diseases through research and treatment.</a:t>
          </a:r>
          <a:endParaRPr lang="en-US" sz="1300" dirty="0"/>
        </a:p>
      </dgm:t>
    </dgm:pt>
    <dgm:pt modelId="{2216D33E-48F7-D14F-94DA-C0E0A463D155}" type="parTrans" cxnId="{15B4DBE8-70AB-434E-B4B2-D7DFDAB31D66}">
      <dgm:prSet/>
      <dgm:spPr/>
      <dgm:t>
        <a:bodyPr/>
        <a:lstStyle/>
        <a:p>
          <a:endParaRPr lang="en-US"/>
        </a:p>
      </dgm:t>
    </dgm:pt>
    <dgm:pt modelId="{87937A42-61FA-3F4A-8A65-DA05E1B6ABE3}" type="sibTrans" cxnId="{15B4DBE8-70AB-434E-B4B2-D7DFDAB31D66}">
      <dgm:prSet/>
      <dgm:spPr/>
      <dgm:t>
        <a:bodyPr/>
        <a:lstStyle/>
        <a:p>
          <a:endParaRPr lang="en-US"/>
        </a:p>
      </dgm:t>
    </dgm:pt>
    <dgm:pt modelId="{C50CCC80-E224-8642-876F-D75BC312F331}">
      <dgm:prSet phldrT="[Text]" custT="1"/>
      <dgm:spPr>
        <a:solidFill>
          <a:schemeClr val="accent1">
            <a:lumMod val="60000"/>
            <a:lumOff val="40000"/>
          </a:schemeClr>
        </a:solidFill>
      </dgm:spPr>
      <dgm:t>
        <a:bodyPr/>
        <a:lstStyle/>
        <a:p>
          <a:r>
            <a:rPr lang="en-US" sz="2800" dirty="0"/>
            <a:t>Be respectful and graceful</a:t>
          </a:r>
        </a:p>
      </dgm:t>
    </dgm:pt>
    <dgm:pt modelId="{87C9564C-E55C-8340-8A2B-A0178D92CF2A}" type="parTrans" cxnId="{6E777087-CE0C-3F4B-AB83-2334AF997438}">
      <dgm:prSet/>
      <dgm:spPr/>
      <dgm:t>
        <a:bodyPr/>
        <a:lstStyle/>
        <a:p>
          <a:endParaRPr lang="en-US"/>
        </a:p>
      </dgm:t>
    </dgm:pt>
    <dgm:pt modelId="{72319A51-CD82-D145-8FD5-3CAD2C08606C}" type="sibTrans" cxnId="{6E777087-CE0C-3F4B-AB83-2334AF997438}">
      <dgm:prSet/>
      <dgm:spPr/>
      <dgm:t>
        <a:bodyPr/>
        <a:lstStyle/>
        <a:p>
          <a:endParaRPr lang="en-US"/>
        </a:p>
      </dgm:t>
    </dgm:pt>
    <dgm:pt modelId="{C3488F2E-FABD-1843-B931-AC448254F891}">
      <dgm:prSet phldrT="[Text]" custT="1"/>
      <dgm:spPr/>
      <dgm:t>
        <a:bodyPr/>
        <a:lstStyle/>
        <a:p>
          <a:pPr>
            <a:buFont typeface="Arial" panose="020B0604020202020204" pitchFamily="34" charset="0"/>
            <a:buChar char="•"/>
          </a:pPr>
          <a:r>
            <a:rPr lang="en-US" sz="1800" b="0" i="0" u="none" strike="noStrike" dirty="0">
              <a:effectLst/>
            </a:rPr>
            <a:t>Gracefully accept constructive criticism.</a:t>
          </a:r>
          <a:endParaRPr lang="en-US" sz="1800" dirty="0"/>
        </a:p>
      </dgm:t>
    </dgm:pt>
    <dgm:pt modelId="{55F71AC7-10EE-D643-8581-D6B4537CA37A}" type="parTrans" cxnId="{743D548C-E084-E449-8748-9E4E0119F4CE}">
      <dgm:prSet/>
      <dgm:spPr/>
      <dgm:t>
        <a:bodyPr/>
        <a:lstStyle/>
        <a:p>
          <a:endParaRPr lang="en-US"/>
        </a:p>
      </dgm:t>
    </dgm:pt>
    <dgm:pt modelId="{2996DB02-868F-0A43-9215-53AFAE9F9292}" type="sibTrans" cxnId="{743D548C-E084-E449-8748-9E4E0119F4CE}">
      <dgm:prSet/>
      <dgm:spPr/>
      <dgm:t>
        <a:bodyPr/>
        <a:lstStyle/>
        <a:p>
          <a:endParaRPr lang="en-US"/>
        </a:p>
      </dgm:t>
    </dgm:pt>
    <dgm:pt modelId="{D60C425C-A335-5C43-983D-88BDB66A8707}">
      <dgm:prSet phldrT="[Text]" custT="1"/>
      <dgm:spPr/>
      <dgm:t>
        <a:bodyPr/>
        <a:lstStyle/>
        <a:p>
          <a:pPr>
            <a:buFont typeface="Arial" panose="020B0604020202020204" pitchFamily="34" charset="0"/>
            <a:buChar char="•"/>
          </a:pPr>
          <a:r>
            <a:rPr lang="en-US" sz="1800" b="0" i="0" u="none" strike="noStrike" dirty="0">
              <a:effectLst/>
            </a:rPr>
            <a:t>Focus on what is best for the community.</a:t>
          </a:r>
          <a:endParaRPr lang="en-US" sz="1800" dirty="0"/>
        </a:p>
      </dgm:t>
    </dgm:pt>
    <dgm:pt modelId="{BEB3F36D-258F-6045-A6DA-4651E6E20B50}" type="parTrans" cxnId="{108EDE95-488A-E147-BF22-758DDA79ECBA}">
      <dgm:prSet/>
      <dgm:spPr/>
      <dgm:t>
        <a:bodyPr/>
        <a:lstStyle/>
        <a:p>
          <a:endParaRPr lang="en-US"/>
        </a:p>
      </dgm:t>
    </dgm:pt>
    <dgm:pt modelId="{80C3C9F6-BB14-AB4D-9DB3-8747D3D16DA0}" type="sibTrans" cxnId="{108EDE95-488A-E147-BF22-758DDA79ECBA}">
      <dgm:prSet/>
      <dgm:spPr/>
      <dgm:t>
        <a:bodyPr/>
        <a:lstStyle/>
        <a:p>
          <a:endParaRPr lang="en-US"/>
        </a:p>
      </dgm:t>
    </dgm:pt>
    <dgm:pt modelId="{4612ABB3-0ABB-FB40-8A25-64A022D5CCF8}">
      <dgm:prSet phldrT="[Text]" custT="1"/>
      <dgm:spPr>
        <a:solidFill>
          <a:schemeClr val="accent1">
            <a:lumMod val="40000"/>
            <a:lumOff val="60000"/>
          </a:schemeClr>
        </a:solidFill>
      </dgm:spPr>
      <dgm:t>
        <a:bodyPr/>
        <a:lstStyle/>
        <a:p>
          <a:r>
            <a:rPr lang="en-US" sz="2800" dirty="0"/>
            <a:t>Welcoming and inclusive </a:t>
          </a:r>
        </a:p>
      </dgm:t>
    </dgm:pt>
    <dgm:pt modelId="{7DA54B7B-DBB5-F245-A955-6CF93175F455}" type="parTrans" cxnId="{D9D27424-3F76-6142-A468-2C75F68290E2}">
      <dgm:prSet/>
      <dgm:spPr/>
      <dgm:t>
        <a:bodyPr/>
        <a:lstStyle/>
        <a:p>
          <a:endParaRPr lang="en-US"/>
        </a:p>
      </dgm:t>
    </dgm:pt>
    <dgm:pt modelId="{43EEEE15-DC5F-7F4C-9357-AAD7572FA221}" type="sibTrans" cxnId="{D9D27424-3F76-6142-A468-2C75F68290E2}">
      <dgm:prSet/>
      <dgm:spPr/>
      <dgm:t>
        <a:bodyPr/>
        <a:lstStyle/>
        <a:p>
          <a:endParaRPr lang="en-US"/>
        </a:p>
      </dgm:t>
    </dgm:pt>
    <dgm:pt modelId="{704232B1-4458-0149-ABEB-B8BE90A24D66}">
      <dgm:prSet phldrT="[Text]" custT="1"/>
      <dgm:spPr/>
      <dgm:t>
        <a:bodyPr/>
        <a:lstStyle/>
        <a:p>
          <a:pPr>
            <a:buFont typeface="Arial" panose="020B0604020202020204" pitchFamily="34" charset="0"/>
            <a:buChar char="•"/>
          </a:pPr>
          <a:r>
            <a:rPr lang="en-US" sz="1800" b="0" i="0" u="none" strike="noStrike" dirty="0">
              <a:effectLst/>
            </a:rPr>
            <a:t>Value and respect everyone’s viewpoints and experiences. </a:t>
          </a:r>
          <a:endParaRPr lang="en-US" sz="1800" dirty="0"/>
        </a:p>
      </dgm:t>
    </dgm:pt>
    <dgm:pt modelId="{5D3B0D37-D27F-B245-89D4-A0A68FE0245E}" type="parTrans" cxnId="{68D76ACF-8BF1-ED4F-8D19-82629FAE51A4}">
      <dgm:prSet/>
      <dgm:spPr/>
      <dgm:t>
        <a:bodyPr/>
        <a:lstStyle/>
        <a:p>
          <a:endParaRPr lang="en-US"/>
        </a:p>
      </dgm:t>
    </dgm:pt>
    <dgm:pt modelId="{5526D24A-D001-D446-BCF3-A6D51D001FB7}" type="sibTrans" cxnId="{68D76ACF-8BF1-ED4F-8D19-82629FAE51A4}">
      <dgm:prSet/>
      <dgm:spPr/>
      <dgm:t>
        <a:bodyPr/>
        <a:lstStyle/>
        <a:p>
          <a:endParaRPr lang="en-US"/>
        </a:p>
      </dgm:t>
    </dgm:pt>
    <dgm:pt modelId="{F5FA1602-D0EE-1447-9EB5-5379E8C65B4E}">
      <dgm:prSet/>
      <dgm:spPr/>
    </dgm:pt>
    <dgm:pt modelId="{2386CAC8-1027-DD4D-8E70-AD5779117BC6}" type="parTrans" cxnId="{5ED047C4-56AF-B54D-ACB5-1DD4787E1EB6}">
      <dgm:prSet/>
      <dgm:spPr/>
      <dgm:t>
        <a:bodyPr/>
        <a:lstStyle/>
        <a:p>
          <a:endParaRPr lang="en-US"/>
        </a:p>
      </dgm:t>
    </dgm:pt>
    <dgm:pt modelId="{AAEF583B-BA93-564D-AC40-0467E4D8FA8A}" type="sibTrans" cxnId="{5ED047C4-56AF-B54D-ACB5-1DD4787E1EB6}">
      <dgm:prSet/>
      <dgm:spPr/>
      <dgm:t>
        <a:bodyPr/>
        <a:lstStyle/>
        <a:p>
          <a:endParaRPr lang="en-US"/>
        </a:p>
      </dgm:t>
    </dgm:pt>
    <dgm:pt modelId="{A92DC428-349E-174C-966E-7DC3B5B4E71B}">
      <dgm:prSet phldrT="[Text]" custT="1"/>
      <dgm:spPr/>
      <dgm:t>
        <a:bodyPr/>
        <a:lstStyle/>
        <a:p>
          <a:pPr>
            <a:buFont typeface="Arial" panose="020B0604020202020204" pitchFamily="34" charset="0"/>
            <a:buChar char="•"/>
          </a:pPr>
          <a:r>
            <a:rPr lang="en-US" sz="1800" b="0" i="0" u="none" strike="noStrike" dirty="0">
              <a:effectLst/>
            </a:rPr>
            <a:t>Use welcoming and inclusive language.</a:t>
          </a:r>
          <a:endParaRPr lang="en-US" sz="1800" dirty="0"/>
        </a:p>
      </dgm:t>
    </dgm:pt>
    <dgm:pt modelId="{5C7B43C1-2502-AC43-BBEC-237FE017C98F}" type="parTrans" cxnId="{49A33BBD-5955-FD43-9416-F8905FB04974}">
      <dgm:prSet/>
      <dgm:spPr/>
      <dgm:t>
        <a:bodyPr/>
        <a:lstStyle/>
        <a:p>
          <a:endParaRPr lang="en-US"/>
        </a:p>
      </dgm:t>
    </dgm:pt>
    <dgm:pt modelId="{CB147DA0-F253-114A-8166-1F3249DEA4FE}" type="sibTrans" cxnId="{49A33BBD-5955-FD43-9416-F8905FB04974}">
      <dgm:prSet/>
      <dgm:spPr/>
      <dgm:t>
        <a:bodyPr/>
        <a:lstStyle/>
        <a:p>
          <a:endParaRPr lang="en-US"/>
        </a:p>
      </dgm:t>
    </dgm:pt>
    <dgm:pt modelId="{B5AAA7A5-F2FA-B54E-88A0-408E9198E618}">
      <dgm:prSet custT="1"/>
      <dgm:spPr/>
      <dgm:t>
        <a:bodyPr/>
        <a:lstStyle/>
        <a:p>
          <a:r>
            <a:rPr lang="en-US" sz="1800" b="0" i="0" dirty="0"/>
            <a:t>Share groundbreaking discoveries and research.</a:t>
          </a:r>
          <a:endParaRPr lang="en-US" sz="1800" dirty="0"/>
        </a:p>
      </dgm:t>
    </dgm:pt>
    <dgm:pt modelId="{47D25F2B-B6F3-9C45-B48C-2C025AE9FD6F}" type="parTrans" cxnId="{73CDDFC2-4BAB-E54F-8FF1-9473D7254272}">
      <dgm:prSet/>
      <dgm:spPr/>
      <dgm:t>
        <a:bodyPr/>
        <a:lstStyle/>
        <a:p>
          <a:endParaRPr lang="en-US"/>
        </a:p>
      </dgm:t>
    </dgm:pt>
    <dgm:pt modelId="{7182CE04-3040-FF47-8697-B918F876CC4B}" type="sibTrans" cxnId="{73CDDFC2-4BAB-E54F-8FF1-9473D7254272}">
      <dgm:prSet/>
      <dgm:spPr/>
      <dgm:t>
        <a:bodyPr/>
        <a:lstStyle/>
        <a:p>
          <a:endParaRPr lang="en-US"/>
        </a:p>
      </dgm:t>
    </dgm:pt>
    <dgm:pt modelId="{BF22972C-CD83-7644-9348-4CF7F2413AA9}">
      <dgm:prSet phldrT="[Text]" custT="1"/>
      <dgm:spPr/>
      <dgm:t>
        <a:bodyPr/>
        <a:lstStyle/>
        <a:p>
          <a:pPr>
            <a:buFont typeface="Arial" panose="020B0604020202020204" pitchFamily="34" charset="0"/>
            <a:buChar char="•"/>
          </a:pPr>
          <a:r>
            <a:rPr lang="en-US" sz="1800" b="0" i="0" u="none" strike="noStrike" dirty="0">
              <a:effectLst/>
            </a:rPr>
            <a:t>Show courtesy and respect towards other community members.</a:t>
          </a:r>
          <a:endParaRPr lang="en-US" sz="1800" dirty="0"/>
        </a:p>
      </dgm:t>
    </dgm:pt>
    <dgm:pt modelId="{0B295ED1-BD0F-084D-8B51-6314F7618F94}" type="parTrans" cxnId="{0864BA23-EA99-9143-B3E3-F6E900ECA2F9}">
      <dgm:prSet/>
      <dgm:spPr/>
      <dgm:t>
        <a:bodyPr/>
        <a:lstStyle/>
        <a:p>
          <a:endParaRPr lang="en-US"/>
        </a:p>
      </dgm:t>
    </dgm:pt>
    <dgm:pt modelId="{5D602953-44A1-E84B-8D1F-B9AF2C781314}" type="sibTrans" cxnId="{0864BA23-EA99-9143-B3E3-F6E900ECA2F9}">
      <dgm:prSet/>
      <dgm:spPr/>
      <dgm:t>
        <a:bodyPr/>
        <a:lstStyle/>
        <a:p>
          <a:endParaRPr lang="en-US"/>
        </a:p>
      </dgm:t>
    </dgm:pt>
    <dgm:pt modelId="{E0B8D37F-C4C4-7D46-A3C7-68321FCF7624}" type="pres">
      <dgm:prSet presAssocID="{58B3CE7F-470A-DE4D-8495-90DB208ED382}" presName="composite" presStyleCnt="0">
        <dgm:presLayoutVars>
          <dgm:chMax val="3"/>
          <dgm:animLvl val="lvl"/>
          <dgm:resizeHandles val="exact"/>
        </dgm:presLayoutVars>
      </dgm:prSet>
      <dgm:spPr/>
    </dgm:pt>
    <dgm:pt modelId="{3E252C19-6835-2149-BEA4-DE7FBF34DC19}" type="pres">
      <dgm:prSet presAssocID="{B570D895-833B-DD46-8D91-15100E5F4611}" presName="gear1" presStyleLbl="node1" presStyleIdx="0" presStyleCnt="3" custScaleX="105794">
        <dgm:presLayoutVars>
          <dgm:chMax val="1"/>
          <dgm:bulletEnabled val="1"/>
        </dgm:presLayoutVars>
      </dgm:prSet>
      <dgm:spPr/>
    </dgm:pt>
    <dgm:pt modelId="{184F9CE8-F187-9E43-B2E1-0D35D571C548}" type="pres">
      <dgm:prSet presAssocID="{B570D895-833B-DD46-8D91-15100E5F4611}" presName="gear1srcNode" presStyleLbl="node1" presStyleIdx="0" presStyleCnt="3"/>
      <dgm:spPr/>
    </dgm:pt>
    <dgm:pt modelId="{52E0384F-4D28-254C-A8E5-12339B60875B}" type="pres">
      <dgm:prSet presAssocID="{B570D895-833B-DD46-8D91-15100E5F4611}" presName="gear1dstNode" presStyleLbl="node1" presStyleIdx="0" presStyleCnt="3"/>
      <dgm:spPr/>
    </dgm:pt>
    <dgm:pt modelId="{D49B404C-D242-AE42-A037-B576F027BDB2}" type="pres">
      <dgm:prSet presAssocID="{B570D895-833B-DD46-8D91-15100E5F4611}" presName="gear1ch" presStyleLbl="fgAcc1" presStyleIdx="0" presStyleCnt="3" custScaleX="166045" custScaleY="66973" custLinFactNeighborX="-70154" custLinFactNeighborY="9209">
        <dgm:presLayoutVars>
          <dgm:chMax val="0"/>
          <dgm:bulletEnabled val="1"/>
        </dgm:presLayoutVars>
      </dgm:prSet>
      <dgm:spPr/>
    </dgm:pt>
    <dgm:pt modelId="{A20BDDCA-9F51-624F-BCF0-845C7B01290F}" type="pres">
      <dgm:prSet presAssocID="{C50CCC80-E224-8642-876F-D75BC312F331}" presName="gear2" presStyleLbl="node1" presStyleIdx="1" presStyleCnt="3" custScaleX="107001" custScaleY="103184" custLinFactNeighborX="-12025" custLinFactNeighborY="-3121">
        <dgm:presLayoutVars>
          <dgm:chMax val="1"/>
          <dgm:bulletEnabled val="1"/>
        </dgm:presLayoutVars>
      </dgm:prSet>
      <dgm:spPr/>
    </dgm:pt>
    <dgm:pt modelId="{C489A763-E92C-F042-870B-9126B14CB742}" type="pres">
      <dgm:prSet presAssocID="{C50CCC80-E224-8642-876F-D75BC312F331}" presName="gear2srcNode" presStyleLbl="node1" presStyleIdx="1" presStyleCnt="3"/>
      <dgm:spPr/>
    </dgm:pt>
    <dgm:pt modelId="{C893145E-CBF2-BE4A-94E5-374E351809F9}" type="pres">
      <dgm:prSet presAssocID="{C50CCC80-E224-8642-876F-D75BC312F331}" presName="gear2dstNode" presStyleLbl="node1" presStyleIdx="1" presStyleCnt="3"/>
      <dgm:spPr/>
    </dgm:pt>
    <dgm:pt modelId="{08859978-8B42-F144-8988-0A072ED127BF}" type="pres">
      <dgm:prSet presAssocID="{C50CCC80-E224-8642-876F-D75BC312F331}" presName="gear2ch" presStyleLbl="fgAcc1" presStyleIdx="1" presStyleCnt="3" custScaleX="117990" custScaleY="106073" custLinFactNeighborX="-44288" custLinFactNeighborY="11453">
        <dgm:presLayoutVars>
          <dgm:chMax val="0"/>
          <dgm:bulletEnabled val="1"/>
        </dgm:presLayoutVars>
      </dgm:prSet>
      <dgm:spPr/>
    </dgm:pt>
    <dgm:pt modelId="{9CE76AAD-7889-984A-8133-E6903400FB4D}" type="pres">
      <dgm:prSet presAssocID="{4612ABB3-0ABB-FB40-8A25-64A022D5CCF8}" presName="gear3" presStyleLbl="node1" presStyleIdx="2" presStyleCnt="3" custLinFactNeighborX="-3755" custLinFactNeighborY="-9938"/>
      <dgm:spPr/>
    </dgm:pt>
    <dgm:pt modelId="{23E4E408-89E4-7C4C-9FC2-83C119C1DCA4}" type="pres">
      <dgm:prSet presAssocID="{4612ABB3-0ABB-FB40-8A25-64A022D5CCF8}" presName="gear3tx" presStyleLbl="node1" presStyleIdx="2" presStyleCnt="3">
        <dgm:presLayoutVars>
          <dgm:chMax val="1"/>
          <dgm:bulletEnabled val="1"/>
        </dgm:presLayoutVars>
      </dgm:prSet>
      <dgm:spPr/>
    </dgm:pt>
    <dgm:pt modelId="{27C03062-E618-DB48-A3DA-A443B56B6F1B}" type="pres">
      <dgm:prSet presAssocID="{4612ABB3-0ABB-FB40-8A25-64A022D5CCF8}" presName="gear3srcNode" presStyleLbl="node1" presStyleIdx="2" presStyleCnt="3"/>
      <dgm:spPr/>
    </dgm:pt>
    <dgm:pt modelId="{04AA6F25-6438-2445-AE25-15155EDC097F}" type="pres">
      <dgm:prSet presAssocID="{4612ABB3-0ABB-FB40-8A25-64A022D5CCF8}" presName="gear3dstNode" presStyleLbl="node1" presStyleIdx="2" presStyleCnt="3"/>
      <dgm:spPr/>
    </dgm:pt>
    <dgm:pt modelId="{79E70714-F408-A241-88C6-23258C7962A7}" type="pres">
      <dgm:prSet presAssocID="{4612ABB3-0ABB-FB40-8A25-64A022D5CCF8}" presName="gear3ch" presStyleLbl="fgAcc1" presStyleIdx="2" presStyleCnt="3" custScaleX="99488" custScaleY="75766" custLinFactNeighborX="24264" custLinFactNeighborY="-55413">
        <dgm:presLayoutVars>
          <dgm:chMax val="0"/>
          <dgm:bulletEnabled val="1"/>
        </dgm:presLayoutVars>
      </dgm:prSet>
      <dgm:spPr/>
    </dgm:pt>
    <dgm:pt modelId="{67FCC97C-B7FE-8145-8D4B-EECB71FB8EDA}" type="pres">
      <dgm:prSet presAssocID="{81F05FCF-6483-5F42-A865-A7C3BF4A2B53}" presName="connector1" presStyleLbl="sibTrans2D1" presStyleIdx="0" presStyleCnt="3"/>
      <dgm:spPr/>
    </dgm:pt>
    <dgm:pt modelId="{F7CF352A-4F52-344A-B84B-83E6EAAB3E34}" type="pres">
      <dgm:prSet presAssocID="{72319A51-CD82-D145-8FD5-3CAD2C08606C}" presName="connector2" presStyleLbl="sibTrans2D1" presStyleIdx="1" presStyleCnt="3" custAng="856457" custLinFactNeighborX="-15836" custLinFactNeighborY="-286"/>
      <dgm:spPr/>
    </dgm:pt>
    <dgm:pt modelId="{DDCEE527-D6E2-7947-98E2-D15A66B7DE41}" type="pres">
      <dgm:prSet presAssocID="{43EEEE15-DC5F-7F4C-9357-AAD7572FA221}" presName="connector3" presStyleLbl="sibTrans2D1" presStyleIdx="2" presStyleCnt="3"/>
      <dgm:spPr/>
    </dgm:pt>
  </dgm:ptLst>
  <dgm:cxnLst>
    <dgm:cxn modelId="{62106605-6EA4-144B-9FDC-F401C18EF696}" type="presOf" srcId="{4612ABB3-0ABB-FB40-8A25-64A022D5CCF8}" destId="{27C03062-E618-DB48-A3DA-A443B56B6F1B}" srcOrd="2" destOrd="0" presId="urn:microsoft.com/office/officeart/2005/8/layout/gear1"/>
    <dgm:cxn modelId="{3329AB08-82F5-904A-B6A4-314AB996450D}" type="presOf" srcId="{B5AAA7A5-F2FA-B54E-88A0-408E9198E618}" destId="{D49B404C-D242-AE42-A037-B576F027BDB2}" srcOrd="0" destOrd="1" presId="urn:microsoft.com/office/officeart/2005/8/layout/gear1"/>
    <dgm:cxn modelId="{A5BCB609-608E-F94C-A418-7A4B1ED3106D}" type="presOf" srcId="{D60C425C-A335-5C43-983D-88BDB66A8707}" destId="{08859978-8B42-F144-8988-0A072ED127BF}" srcOrd="0" destOrd="1" presId="urn:microsoft.com/office/officeart/2005/8/layout/gear1"/>
    <dgm:cxn modelId="{85E6260C-C8E3-734D-A4AC-43257185DFF1}" type="presOf" srcId="{7580B139-1C5A-4649-BAF4-F10E4263F609}" destId="{D49B404C-D242-AE42-A037-B576F027BDB2}" srcOrd="0" destOrd="0" presId="urn:microsoft.com/office/officeart/2005/8/layout/gear1"/>
    <dgm:cxn modelId="{BA7ADD0D-D37A-EB43-96BA-7D40C4A0AF25}" type="presOf" srcId="{C3488F2E-FABD-1843-B931-AC448254F891}" destId="{08859978-8B42-F144-8988-0A072ED127BF}" srcOrd="0" destOrd="0" presId="urn:microsoft.com/office/officeart/2005/8/layout/gear1"/>
    <dgm:cxn modelId="{83E4261C-A1AE-164F-B649-7ECCE7F58093}" type="presOf" srcId="{B570D895-833B-DD46-8D91-15100E5F4611}" destId="{184F9CE8-F187-9E43-B2E1-0D35D571C548}" srcOrd="1" destOrd="0" presId="urn:microsoft.com/office/officeart/2005/8/layout/gear1"/>
    <dgm:cxn modelId="{0864BA23-EA99-9143-B3E3-F6E900ECA2F9}" srcId="{C50CCC80-E224-8642-876F-D75BC312F331}" destId="{BF22972C-CD83-7644-9348-4CF7F2413AA9}" srcOrd="2" destOrd="0" parTransId="{0B295ED1-BD0F-084D-8B51-6314F7618F94}" sibTransId="{5D602953-44A1-E84B-8D1F-B9AF2C781314}"/>
    <dgm:cxn modelId="{D9D27424-3F76-6142-A468-2C75F68290E2}" srcId="{58B3CE7F-470A-DE4D-8495-90DB208ED382}" destId="{4612ABB3-0ABB-FB40-8A25-64A022D5CCF8}" srcOrd="2" destOrd="0" parTransId="{7DA54B7B-DBB5-F245-A955-6CF93175F455}" sibTransId="{43EEEE15-DC5F-7F4C-9357-AAD7572FA221}"/>
    <dgm:cxn modelId="{305ADD24-E67B-A949-87B3-4E6B8614BAA4}" type="presOf" srcId="{4612ABB3-0ABB-FB40-8A25-64A022D5CCF8}" destId="{9CE76AAD-7889-984A-8133-E6903400FB4D}" srcOrd="0" destOrd="0" presId="urn:microsoft.com/office/officeart/2005/8/layout/gear1"/>
    <dgm:cxn modelId="{3FC3312A-32B3-8647-8D09-847B922E4D50}" type="presOf" srcId="{A92DC428-349E-174C-966E-7DC3B5B4E71B}" destId="{79E70714-F408-A241-88C6-23258C7962A7}" srcOrd="0" destOrd="1" presId="urn:microsoft.com/office/officeart/2005/8/layout/gear1"/>
    <dgm:cxn modelId="{C81A5E41-51E6-7446-B2F3-9587581C926C}" type="presOf" srcId="{4612ABB3-0ABB-FB40-8A25-64A022D5CCF8}" destId="{04AA6F25-6438-2445-AE25-15155EDC097F}" srcOrd="3" destOrd="0" presId="urn:microsoft.com/office/officeart/2005/8/layout/gear1"/>
    <dgm:cxn modelId="{8CA44750-569F-8F41-A82A-83BBA6481DDD}" type="presOf" srcId="{4612ABB3-0ABB-FB40-8A25-64A022D5CCF8}" destId="{23E4E408-89E4-7C4C-9FC2-83C119C1DCA4}" srcOrd="1" destOrd="0" presId="urn:microsoft.com/office/officeart/2005/8/layout/gear1"/>
    <dgm:cxn modelId="{474E3D7B-B5D3-CC4A-9561-3CB54BF7B49D}" type="presOf" srcId="{C50CCC80-E224-8642-876F-D75BC312F331}" destId="{A20BDDCA-9F51-624F-BCF0-845C7B01290F}" srcOrd="0" destOrd="0" presId="urn:microsoft.com/office/officeart/2005/8/layout/gear1"/>
    <dgm:cxn modelId="{40E3F27D-A93C-FA4C-9B25-0D36916FC45C}" type="presOf" srcId="{C50CCC80-E224-8642-876F-D75BC312F331}" destId="{C893145E-CBF2-BE4A-94E5-374E351809F9}" srcOrd="2" destOrd="0" presId="urn:microsoft.com/office/officeart/2005/8/layout/gear1"/>
    <dgm:cxn modelId="{CAC31C7E-F7FE-BE4B-A833-8A88FA09785B}" type="presOf" srcId="{B570D895-833B-DD46-8D91-15100E5F4611}" destId="{3E252C19-6835-2149-BEA4-DE7FBF34DC19}" srcOrd="0" destOrd="0" presId="urn:microsoft.com/office/officeart/2005/8/layout/gear1"/>
    <dgm:cxn modelId="{6E777087-CE0C-3F4B-AB83-2334AF997438}" srcId="{58B3CE7F-470A-DE4D-8495-90DB208ED382}" destId="{C50CCC80-E224-8642-876F-D75BC312F331}" srcOrd="1" destOrd="0" parTransId="{87C9564C-E55C-8340-8A2B-A0178D92CF2A}" sibTransId="{72319A51-CD82-D145-8FD5-3CAD2C08606C}"/>
    <dgm:cxn modelId="{743D548C-E084-E449-8748-9E4E0119F4CE}" srcId="{C50CCC80-E224-8642-876F-D75BC312F331}" destId="{C3488F2E-FABD-1843-B931-AC448254F891}" srcOrd="0" destOrd="0" parTransId="{55F71AC7-10EE-D643-8581-D6B4537CA37A}" sibTransId="{2996DB02-868F-0A43-9215-53AFAE9F9292}"/>
    <dgm:cxn modelId="{108EDE95-488A-E147-BF22-758DDA79ECBA}" srcId="{C50CCC80-E224-8642-876F-D75BC312F331}" destId="{D60C425C-A335-5C43-983D-88BDB66A8707}" srcOrd="1" destOrd="0" parTransId="{BEB3F36D-258F-6045-A6DA-4651E6E20B50}" sibTransId="{80C3C9F6-BB14-AB4D-9DB3-8747D3D16DA0}"/>
    <dgm:cxn modelId="{2A911D9A-0A88-5B48-897F-1ABD04612D3E}" type="presOf" srcId="{704232B1-4458-0149-ABEB-B8BE90A24D66}" destId="{79E70714-F408-A241-88C6-23258C7962A7}" srcOrd="0" destOrd="0" presId="urn:microsoft.com/office/officeart/2005/8/layout/gear1"/>
    <dgm:cxn modelId="{49A33BBD-5955-FD43-9416-F8905FB04974}" srcId="{4612ABB3-0ABB-FB40-8A25-64A022D5CCF8}" destId="{A92DC428-349E-174C-966E-7DC3B5B4E71B}" srcOrd="1" destOrd="0" parTransId="{5C7B43C1-2502-AC43-BBEC-237FE017C98F}" sibTransId="{CB147DA0-F253-114A-8166-1F3249DEA4FE}"/>
    <dgm:cxn modelId="{08A3D5C0-A0E7-8542-9C25-C731712C06A4}" type="presOf" srcId="{72319A51-CD82-D145-8FD5-3CAD2C08606C}" destId="{F7CF352A-4F52-344A-B84B-83E6EAAB3E34}" srcOrd="0" destOrd="0" presId="urn:microsoft.com/office/officeart/2005/8/layout/gear1"/>
    <dgm:cxn modelId="{0B2E1CC1-638B-414D-BEFD-5B76275B4748}" type="presOf" srcId="{58B3CE7F-470A-DE4D-8495-90DB208ED382}" destId="{E0B8D37F-C4C4-7D46-A3C7-68321FCF7624}" srcOrd="0" destOrd="0" presId="urn:microsoft.com/office/officeart/2005/8/layout/gear1"/>
    <dgm:cxn modelId="{73CDDFC2-4BAB-E54F-8FF1-9473D7254272}" srcId="{B570D895-833B-DD46-8D91-15100E5F4611}" destId="{B5AAA7A5-F2FA-B54E-88A0-408E9198E618}" srcOrd="1" destOrd="0" parTransId="{47D25F2B-B6F3-9C45-B48C-2C025AE9FD6F}" sibTransId="{7182CE04-3040-FF47-8697-B918F876CC4B}"/>
    <dgm:cxn modelId="{5ED047C4-56AF-B54D-ACB5-1DD4787E1EB6}" srcId="{58B3CE7F-470A-DE4D-8495-90DB208ED382}" destId="{F5FA1602-D0EE-1447-9EB5-5379E8C65B4E}" srcOrd="3" destOrd="0" parTransId="{2386CAC8-1027-DD4D-8E70-AD5779117BC6}" sibTransId="{AAEF583B-BA93-564D-AC40-0467E4D8FA8A}"/>
    <dgm:cxn modelId="{C0ED11C7-61B9-6F4F-B8CA-C1688B6F0867}" type="presOf" srcId="{BF22972C-CD83-7644-9348-4CF7F2413AA9}" destId="{08859978-8B42-F144-8988-0A072ED127BF}" srcOrd="0" destOrd="2" presId="urn:microsoft.com/office/officeart/2005/8/layout/gear1"/>
    <dgm:cxn modelId="{54CFEDC8-F5A4-CF42-ACB3-E65C3F5DF5F2}" srcId="{58B3CE7F-470A-DE4D-8495-90DB208ED382}" destId="{B570D895-833B-DD46-8D91-15100E5F4611}" srcOrd="0" destOrd="0" parTransId="{5B33F2D2-2B3F-DC47-BD72-18A10575F0BB}" sibTransId="{81F05FCF-6483-5F42-A865-A7C3BF4A2B53}"/>
    <dgm:cxn modelId="{68D76ACF-8BF1-ED4F-8D19-82629FAE51A4}" srcId="{4612ABB3-0ABB-FB40-8A25-64A022D5CCF8}" destId="{704232B1-4458-0149-ABEB-B8BE90A24D66}" srcOrd="0" destOrd="0" parTransId="{5D3B0D37-D27F-B245-89D4-A0A68FE0245E}" sibTransId="{5526D24A-D001-D446-BCF3-A6D51D001FB7}"/>
    <dgm:cxn modelId="{3680DBE2-4F8B-B246-B929-536F6AD7048C}" type="presOf" srcId="{43EEEE15-DC5F-7F4C-9357-AAD7572FA221}" destId="{DDCEE527-D6E2-7947-98E2-D15A66B7DE41}" srcOrd="0" destOrd="0" presId="urn:microsoft.com/office/officeart/2005/8/layout/gear1"/>
    <dgm:cxn modelId="{15B4DBE8-70AB-434E-B4B2-D7DFDAB31D66}" srcId="{B570D895-833B-DD46-8D91-15100E5F4611}" destId="{7580B139-1C5A-4649-BAF4-F10E4263F609}" srcOrd="0" destOrd="0" parTransId="{2216D33E-48F7-D14F-94DA-C0E0A463D155}" sibTransId="{87937A42-61FA-3F4A-8A65-DA05E1B6ABE3}"/>
    <dgm:cxn modelId="{B49F88EC-0CC3-7443-95F5-5A9FD08CA540}" type="presOf" srcId="{81F05FCF-6483-5F42-A865-A7C3BF4A2B53}" destId="{67FCC97C-B7FE-8145-8D4B-EECB71FB8EDA}" srcOrd="0" destOrd="0" presId="urn:microsoft.com/office/officeart/2005/8/layout/gear1"/>
    <dgm:cxn modelId="{4F52AFF8-F776-484E-8CF9-9D9A5F8B0B34}" type="presOf" srcId="{C50CCC80-E224-8642-876F-D75BC312F331}" destId="{C489A763-E92C-F042-870B-9126B14CB742}" srcOrd="1" destOrd="0" presId="urn:microsoft.com/office/officeart/2005/8/layout/gear1"/>
    <dgm:cxn modelId="{359F70FD-4884-1A43-A6FD-03CD1077C6C4}" type="presOf" srcId="{B570D895-833B-DD46-8D91-15100E5F4611}" destId="{52E0384F-4D28-254C-A8E5-12339B60875B}" srcOrd="2" destOrd="0" presId="urn:microsoft.com/office/officeart/2005/8/layout/gear1"/>
    <dgm:cxn modelId="{5793993E-1ECA-EE44-BEB0-D3119D378F62}" type="presParOf" srcId="{E0B8D37F-C4C4-7D46-A3C7-68321FCF7624}" destId="{3E252C19-6835-2149-BEA4-DE7FBF34DC19}" srcOrd="0" destOrd="0" presId="urn:microsoft.com/office/officeart/2005/8/layout/gear1"/>
    <dgm:cxn modelId="{3611186B-7723-1A4D-8E62-4812EF6D3498}" type="presParOf" srcId="{E0B8D37F-C4C4-7D46-A3C7-68321FCF7624}" destId="{184F9CE8-F187-9E43-B2E1-0D35D571C548}" srcOrd="1" destOrd="0" presId="urn:microsoft.com/office/officeart/2005/8/layout/gear1"/>
    <dgm:cxn modelId="{90E1A1EB-8399-1645-84D7-06F4B779A179}" type="presParOf" srcId="{E0B8D37F-C4C4-7D46-A3C7-68321FCF7624}" destId="{52E0384F-4D28-254C-A8E5-12339B60875B}" srcOrd="2" destOrd="0" presId="urn:microsoft.com/office/officeart/2005/8/layout/gear1"/>
    <dgm:cxn modelId="{BDD755DB-BBE1-4841-BE49-62EE1EB1D966}" type="presParOf" srcId="{E0B8D37F-C4C4-7D46-A3C7-68321FCF7624}" destId="{D49B404C-D242-AE42-A037-B576F027BDB2}" srcOrd="3" destOrd="0" presId="urn:microsoft.com/office/officeart/2005/8/layout/gear1"/>
    <dgm:cxn modelId="{BA950427-F189-6646-9E4D-546CF22C7B5B}" type="presParOf" srcId="{E0B8D37F-C4C4-7D46-A3C7-68321FCF7624}" destId="{A20BDDCA-9F51-624F-BCF0-845C7B01290F}" srcOrd="4" destOrd="0" presId="urn:microsoft.com/office/officeart/2005/8/layout/gear1"/>
    <dgm:cxn modelId="{9255618E-1FD1-054F-989C-8D08A25ADDFF}" type="presParOf" srcId="{E0B8D37F-C4C4-7D46-A3C7-68321FCF7624}" destId="{C489A763-E92C-F042-870B-9126B14CB742}" srcOrd="5" destOrd="0" presId="urn:microsoft.com/office/officeart/2005/8/layout/gear1"/>
    <dgm:cxn modelId="{AC7F8E96-45A3-0A4A-84AC-8EF8888CCCA5}" type="presParOf" srcId="{E0B8D37F-C4C4-7D46-A3C7-68321FCF7624}" destId="{C893145E-CBF2-BE4A-94E5-374E351809F9}" srcOrd="6" destOrd="0" presId="urn:microsoft.com/office/officeart/2005/8/layout/gear1"/>
    <dgm:cxn modelId="{505D1607-EF88-B346-9F8B-05916DB745ED}" type="presParOf" srcId="{E0B8D37F-C4C4-7D46-A3C7-68321FCF7624}" destId="{08859978-8B42-F144-8988-0A072ED127BF}" srcOrd="7" destOrd="0" presId="urn:microsoft.com/office/officeart/2005/8/layout/gear1"/>
    <dgm:cxn modelId="{251CE5D9-DEE7-184A-B496-574DF51AC4A3}" type="presParOf" srcId="{E0B8D37F-C4C4-7D46-A3C7-68321FCF7624}" destId="{9CE76AAD-7889-984A-8133-E6903400FB4D}" srcOrd="8" destOrd="0" presId="urn:microsoft.com/office/officeart/2005/8/layout/gear1"/>
    <dgm:cxn modelId="{7A8220FF-72F6-EB4A-8B95-A45D769D3512}" type="presParOf" srcId="{E0B8D37F-C4C4-7D46-A3C7-68321FCF7624}" destId="{23E4E408-89E4-7C4C-9FC2-83C119C1DCA4}" srcOrd="9" destOrd="0" presId="urn:microsoft.com/office/officeart/2005/8/layout/gear1"/>
    <dgm:cxn modelId="{5E3BF54C-DF6C-F049-90D7-90E63578B735}" type="presParOf" srcId="{E0B8D37F-C4C4-7D46-A3C7-68321FCF7624}" destId="{27C03062-E618-DB48-A3DA-A443B56B6F1B}" srcOrd="10" destOrd="0" presId="urn:microsoft.com/office/officeart/2005/8/layout/gear1"/>
    <dgm:cxn modelId="{90F22F86-8E52-7C49-BAF3-043668E604CA}" type="presParOf" srcId="{E0B8D37F-C4C4-7D46-A3C7-68321FCF7624}" destId="{04AA6F25-6438-2445-AE25-15155EDC097F}" srcOrd="11" destOrd="0" presId="urn:microsoft.com/office/officeart/2005/8/layout/gear1"/>
    <dgm:cxn modelId="{BCAA9E92-B805-674E-A5FC-CEB171005746}" type="presParOf" srcId="{E0B8D37F-C4C4-7D46-A3C7-68321FCF7624}" destId="{79E70714-F408-A241-88C6-23258C7962A7}" srcOrd="12" destOrd="0" presId="urn:microsoft.com/office/officeart/2005/8/layout/gear1"/>
    <dgm:cxn modelId="{3D8A27C3-4BEA-F64E-AF5D-72FD2F5C0F40}" type="presParOf" srcId="{E0B8D37F-C4C4-7D46-A3C7-68321FCF7624}" destId="{67FCC97C-B7FE-8145-8D4B-EECB71FB8EDA}" srcOrd="13" destOrd="0" presId="urn:microsoft.com/office/officeart/2005/8/layout/gear1"/>
    <dgm:cxn modelId="{F1EC7A35-4F6C-5640-8CD1-EC5071EB8941}" type="presParOf" srcId="{E0B8D37F-C4C4-7D46-A3C7-68321FCF7624}" destId="{F7CF352A-4F52-344A-B84B-83E6EAAB3E34}" srcOrd="14" destOrd="0" presId="urn:microsoft.com/office/officeart/2005/8/layout/gear1"/>
    <dgm:cxn modelId="{7E91B6E8-0829-614C-8F93-02F84D456B8E}" type="presParOf" srcId="{E0B8D37F-C4C4-7D46-A3C7-68321FCF7624}" destId="{DDCEE527-D6E2-7947-98E2-D15A66B7DE41}"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52C19-6835-2149-BEA4-DE7FBF34DC19}">
      <dsp:nvSpPr>
        <dsp:cNvPr id="0" name=""/>
        <dsp:cNvSpPr/>
      </dsp:nvSpPr>
      <dsp:spPr>
        <a:xfrm>
          <a:off x="5768064" y="4182737"/>
          <a:ext cx="5408437" cy="5112234"/>
        </a:xfrm>
        <a:prstGeom prst="gear9">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i="0" kern="1200" dirty="0"/>
            <a:t>No child is denied treatment based on race, religion, or a family's ability to pay.</a:t>
          </a:r>
          <a:endParaRPr lang="en-US" sz="2800" kern="1200" dirty="0"/>
        </a:p>
      </dsp:txBody>
      <dsp:txXfrm>
        <a:off x="6833263" y="5380253"/>
        <a:ext cx="3278039" cy="2627794"/>
      </dsp:txXfrm>
    </dsp:sp>
    <dsp:sp modelId="{D49B404C-D242-AE42-A037-B576F027BDB2}">
      <dsp:nvSpPr>
        <dsp:cNvPr id="0" name=""/>
        <dsp:cNvSpPr/>
      </dsp:nvSpPr>
      <dsp:spPr>
        <a:xfrm>
          <a:off x="1908938" y="7845116"/>
          <a:ext cx="5401842" cy="13072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Advance cures and prevention for pediatric catastrophic diseases through research and treatment.</a:t>
          </a:r>
          <a:endParaRPr lang="en-US" sz="1300" kern="1200" dirty="0"/>
        </a:p>
        <a:p>
          <a:pPr marL="171450" lvl="1" indent="-171450" algn="l" defTabSz="800100">
            <a:lnSpc>
              <a:spcPct val="90000"/>
            </a:lnSpc>
            <a:spcBef>
              <a:spcPct val="0"/>
            </a:spcBef>
            <a:spcAft>
              <a:spcPct val="15000"/>
            </a:spcAft>
            <a:buChar char="•"/>
          </a:pPr>
          <a:r>
            <a:rPr lang="en-US" sz="1800" b="0" i="0" kern="1200" dirty="0"/>
            <a:t>Share groundbreaking discoveries and research.</a:t>
          </a:r>
          <a:endParaRPr lang="en-US" sz="1800" kern="1200" dirty="0"/>
        </a:p>
      </dsp:txBody>
      <dsp:txXfrm>
        <a:off x="1947227" y="7883405"/>
        <a:ext cx="5325264" cy="1230697"/>
      </dsp:txXfrm>
    </dsp:sp>
    <dsp:sp modelId="{A20BDDCA-9F51-624F-BCF0-845C7B01290F}">
      <dsp:nvSpPr>
        <dsp:cNvPr id="0" name=""/>
        <dsp:cNvSpPr/>
      </dsp:nvSpPr>
      <dsp:spPr>
        <a:xfrm>
          <a:off x="2364538" y="2799162"/>
          <a:ext cx="3978285" cy="3836369"/>
        </a:xfrm>
        <a:prstGeom prst="gear6">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Be respectful and graceful</a:t>
          </a:r>
        </a:p>
      </dsp:txBody>
      <dsp:txXfrm>
        <a:off x="3350985" y="3770817"/>
        <a:ext cx="2005391" cy="1893059"/>
      </dsp:txXfrm>
    </dsp:sp>
    <dsp:sp modelId="{08859978-8B42-F144-8988-0A072ED127BF}">
      <dsp:nvSpPr>
        <dsp:cNvPr id="0" name=""/>
        <dsp:cNvSpPr/>
      </dsp:nvSpPr>
      <dsp:spPr>
        <a:xfrm>
          <a:off x="4" y="5555369"/>
          <a:ext cx="3838498" cy="2070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Gracefully accept constructive criticism.</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Focus on what is best for the community.</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Show courtesy and respect towards other community members.</a:t>
          </a:r>
          <a:endParaRPr lang="en-US" sz="1800" kern="1200" dirty="0"/>
        </a:p>
      </dsp:txBody>
      <dsp:txXfrm>
        <a:off x="60646" y="5616011"/>
        <a:ext cx="3717214" cy="1949201"/>
      </dsp:txXfrm>
    </dsp:sp>
    <dsp:sp modelId="{9CE76AAD-7889-984A-8133-E6903400FB4D}">
      <dsp:nvSpPr>
        <dsp:cNvPr id="0" name=""/>
        <dsp:cNvSpPr/>
      </dsp:nvSpPr>
      <dsp:spPr>
        <a:xfrm rot="20700000">
          <a:off x="4856695" y="409358"/>
          <a:ext cx="3642870" cy="3642870"/>
        </a:xfrm>
        <a:prstGeom prst="gear6">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Welcoming and inclusive </a:t>
          </a:r>
        </a:p>
      </dsp:txBody>
      <dsp:txXfrm rot="-20700000">
        <a:off x="5655683" y="1208346"/>
        <a:ext cx="2044893" cy="2044893"/>
      </dsp:txXfrm>
    </dsp:sp>
    <dsp:sp modelId="{79E70714-F408-A241-88C6-23258C7962A7}">
      <dsp:nvSpPr>
        <dsp:cNvPr id="0" name=""/>
        <dsp:cNvSpPr/>
      </dsp:nvSpPr>
      <dsp:spPr>
        <a:xfrm>
          <a:off x="8572855" y="363232"/>
          <a:ext cx="3236583" cy="14789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Value and respect everyone’s viewpoints and experiences. </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Use welcoming and inclusive language.</a:t>
          </a:r>
          <a:endParaRPr lang="en-US" sz="1800" kern="1200" dirty="0"/>
        </a:p>
      </dsp:txBody>
      <dsp:txXfrm>
        <a:off x="8616171" y="406548"/>
        <a:ext cx="3149951" cy="1392277"/>
      </dsp:txXfrm>
    </dsp:sp>
    <dsp:sp modelId="{67FCC97C-B7FE-8145-8D4B-EECB71FB8EDA}">
      <dsp:nvSpPr>
        <dsp:cNvPr id="0" name=""/>
        <dsp:cNvSpPr/>
      </dsp:nvSpPr>
      <dsp:spPr>
        <a:xfrm>
          <a:off x="5581777" y="3377465"/>
          <a:ext cx="6543660" cy="6543660"/>
        </a:xfrm>
        <a:prstGeom prst="circularArrow">
          <a:avLst>
            <a:gd name="adj1" fmla="val 4688"/>
            <a:gd name="adj2" fmla="val 299029"/>
            <a:gd name="adj3" fmla="val 2574733"/>
            <a:gd name="adj4" fmla="val 15740428"/>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CF352A-4F52-344A-B84B-83E6EAAB3E34}">
      <dsp:nvSpPr>
        <dsp:cNvPr id="0" name=""/>
        <dsp:cNvSpPr/>
      </dsp:nvSpPr>
      <dsp:spPr>
        <a:xfrm rot="856457">
          <a:off x="1530423" y="2116253"/>
          <a:ext cx="4754378" cy="475437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EE527-D6E2-7947-98E2-D15A66B7DE41}">
      <dsp:nvSpPr>
        <dsp:cNvPr id="0" name=""/>
        <dsp:cNvSpPr/>
      </dsp:nvSpPr>
      <dsp:spPr>
        <a:xfrm>
          <a:off x="4181594" y="-410457"/>
          <a:ext cx="5126177" cy="51261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12/9/24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jude.org/research/why-st-jude/shared-resources/center-for-applied-bioinformatics-cab.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7E0"/>
                </a:solidFill>
                <a:effectLst/>
                <a:latin typeface="-apple-system"/>
              </a:rPr>
              <a:t>I am an evolutionary computational biologist by training with extensive expertise in WGS/WES, </a:t>
            </a:r>
            <a:r>
              <a:rPr lang="en-US" b="0" i="0" dirty="0" err="1">
                <a:solidFill>
                  <a:srgbClr val="D1D7E0"/>
                </a:solidFill>
                <a:effectLst/>
                <a:latin typeface="-apple-system"/>
              </a:rPr>
              <a:t>sc</a:t>
            </a:r>
            <a:r>
              <a:rPr lang="en-US" b="0" i="0" dirty="0">
                <a:solidFill>
                  <a:srgbClr val="D1D7E0"/>
                </a:solidFill>
                <a:effectLst/>
                <a:latin typeface="-apple-system"/>
              </a:rPr>
              <a:t>-RNA-Seq, </a:t>
            </a:r>
            <a:r>
              <a:rPr lang="en-US" b="0" i="0" dirty="0" err="1">
                <a:solidFill>
                  <a:srgbClr val="D1D7E0"/>
                </a:solidFill>
                <a:effectLst/>
                <a:latin typeface="-apple-system"/>
              </a:rPr>
              <a:t>sc</a:t>
            </a:r>
            <a:r>
              <a:rPr lang="en-US" b="0" i="0" dirty="0">
                <a:solidFill>
                  <a:srgbClr val="D1D7E0"/>
                </a:solidFill>
                <a:effectLst/>
                <a:latin typeface="-apple-system"/>
              </a:rPr>
              <a:t>-ATAC-Seq and </a:t>
            </a:r>
            <a:r>
              <a:rPr lang="en-US" b="0" i="0" dirty="0" err="1">
                <a:solidFill>
                  <a:srgbClr val="D1D7E0"/>
                </a:solidFill>
                <a:effectLst/>
                <a:latin typeface="-apple-system"/>
              </a:rPr>
              <a:t>sc</a:t>
            </a:r>
            <a:r>
              <a:rPr lang="en-US" b="0" i="0" dirty="0">
                <a:solidFill>
                  <a:srgbClr val="D1D7E0"/>
                </a:solidFill>
                <a:effectLst/>
                <a:latin typeface="-apple-system"/>
              </a:rPr>
              <a:t>-TCR/BCR-Seq analysis in the context of tumor evolution, phylogenetics, and microenvironment.</a:t>
            </a:r>
          </a:p>
          <a:p>
            <a:endParaRPr lang="en-US" b="0" i="0" dirty="0">
              <a:solidFill>
                <a:srgbClr val="D1D7E0"/>
              </a:solidFill>
              <a:effectLst/>
              <a:latin typeface="-apple-system"/>
            </a:endParaRPr>
          </a:p>
          <a:p>
            <a:r>
              <a:rPr lang="en-US" b="0" i="0" dirty="0">
                <a:solidFill>
                  <a:srgbClr val="D1D7E0"/>
                </a:solidFill>
                <a:effectLst/>
                <a:latin typeface="-apple-system"/>
              </a:rPr>
              <a:t>I’m a Senior Bioinformatics Research Scientist at the </a:t>
            </a:r>
            <a:r>
              <a:rPr lang="en-US" sz="1800" dirty="0"/>
              <a:t>DNB Bioinformatics Core. </a:t>
            </a:r>
            <a:r>
              <a:rPr lang="en-US" b="0" i="0" dirty="0">
                <a:solidFill>
                  <a:srgbClr val="D1D7E0"/>
                </a:solidFill>
                <a:effectLst/>
                <a:latin typeface="-apple-system"/>
              </a:rPr>
              <a:t>I am passionate about </a:t>
            </a:r>
            <a:r>
              <a:rPr lang="en-US" b="0" i="0" dirty="0" err="1">
                <a:solidFill>
                  <a:srgbClr val="D1D7E0"/>
                </a:solidFill>
                <a:effectLst/>
                <a:latin typeface="-apple-system"/>
              </a:rPr>
              <a:t>bulding</a:t>
            </a:r>
            <a:r>
              <a:rPr lang="en-US" b="0" i="0" dirty="0">
                <a:solidFill>
                  <a:srgbClr val="D1D7E0"/>
                </a:solidFill>
                <a:effectLst/>
                <a:latin typeface="-apple-system"/>
              </a:rPr>
              <a:t> and automating computational workflows and pipelines for scientists, and I am here to discuss the automated pipeline I am working on currently for analyzing single cell/nuclei seq named snap </a:t>
            </a:r>
            <a:r>
              <a:rPr lang="en-US" b="0" i="0" dirty="0">
                <a:solidFill>
                  <a:srgbClr val="D1D7E0"/>
                </a:solidFill>
                <a:effectLst/>
                <a:latin typeface="-apple-system"/>
                <a:sym typeface="Wingdings" pitchFamily="2" charset="2"/>
              </a:rPr>
              <a:t></a:t>
            </a:r>
            <a:endParaRPr lang="en-US" sz="1800"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032099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5D05E-3550-19E6-547C-E93404D3F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2A7AB2-65F6-C9EA-46F9-1802FFA3C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B17CE5-75B4-2D4D-A713-BEEEEC252EC0}"/>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85B4A9B-116F-19F4-1B2A-6E00FEF09F6C}"/>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5DDAD23-9CC9-1140-40BB-0A9B1A8E67E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E4AF282-A324-ECEB-AA8A-F17325A7F94A}"/>
              </a:ext>
            </a:extLst>
          </p:cNvPr>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3994909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49174-DF2C-BB3B-02EF-8032C681F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5268E-4B22-8553-1579-3D22DF5928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7358D2-41FB-A2F6-33CA-9CC7606890A8}"/>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82C0A42C-6D57-08DC-7AE4-BD4866486F15}"/>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ADD4402E-4C49-4960-C3BC-ABBA3AEA3CC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A37F20E-6CD2-1260-E785-5C421EB15A99}"/>
              </a:ext>
            </a:extLst>
          </p:cNvPr>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2051461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6DFCE-0C02-AF80-7867-F706917612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28EFC-C027-D96B-EC72-59285B1C18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9CED8-96C1-A94F-4BBF-B7492AAC969E}"/>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9598E05-5E79-AB20-4326-DA2C1627DDA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C215CE7-A609-621C-7E96-AAB86BF1A45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777F1F1-5CA8-707F-BBB5-26650C644E2E}"/>
              </a:ext>
            </a:extLst>
          </p:cNvPr>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3320243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90679-FB94-B032-AA48-93C49107E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323FAD-2461-91F5-9879-7F13E1E22A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617D9-FE17-412A-2ABE-CB00AAD7C8ED}"/>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4F82138D-1D3A-CB54-4ABD-6E2D3B5F612B}"/>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EC1D4058-F1EE-0043-00EE-31BE4E3128C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65A38FE-CE36-73E4-0E45-39B880693E48}"/>
              </a:ext>
            </a:extLst>
          </p:cNvPr>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3892443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23D26-9B7C-4D51-19CB-11D1A2696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B1F17-F2A4-3627-ED4A-C1AB8FB38F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BC62E0-B6B4-4A07-AB48-E9688FBF2D5B}"/>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359374D3-09DB-35AF-C46A-D5B33A75225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CB09629-3C5F-E21D-F939-38EBCCFF8B5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FC8C936-7392-FA5C-3857-2F3881180F45}"/>
              </a:ext>
            </a:extLst>
          </p:cNvPr>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916384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C928E-DF46-8996-211F-8C38AD502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8F49FE-F25A-FEDD-D7A4-5A6FCCE5F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6AB43-3A7A-C4F9-0BC1-EFC8A0B59885}"/>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03FC6765-45DF-398C-5B74-933F135E2EE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52928DC4-967C-4698-48E2-0AD558E29FC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C741A59-CE0F-D962-D07F-4062C0703167}"/>
              </a:ext>
            </a:extLst>
          </p:cNvPr>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281588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B16AF-E32F-BBF1-98A6-020E7DF24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2B5BC-73A7-AD64-FA42-09927B504C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BA87A7-2449-7056-3F81-E14F29EB3E81}"/>
              </a:ext>
            </a:extLst>
          </p:cNvPr>
          <p:cNvSpPr>
            <a:spLocks noGrp="1"/>
          </p:cNvSpPr>
          <p:nvPr>
            <p:ph type="body" idx="1"/>
          </p:nvPr>
        </p:nvSpPr>
        <p:spPr/>
        <p:txBody>
          <a:bodyPr/>
          <a:lstStyle/>
          <a:p>
            <a:r>
              <a:rPr lang="en-US" dirty="0"/>
              <a:t>There are three options to run the analysis modules on HPC: either interactively on a node via terminal or web </a:t>
            </a:r>
            <a:r>
              <a:rPr lang="en-US" dirty="0" err="1"/>
              <a:t>Rstudio</a:t>
            </a:r>
            <a:r>
              <a:rPr lang="en-US" dirty="0"/>
              <a:t>, or by submitting an </a:t>
            </a:r>
            <a:r>
              <a:rPr lang="en-US" dirty="0" err="1"/>
              <a:t>lsf</a:t>
            </a:r>
            <a:r>
              <a:rPr lang="en-US" dirty="0"/>
              <a:t> job.</a:t>
            </a:r>
          </a:p>
          <a:p>
            <a:endParaRPr lang="en-US" dirty="0"/>
          </a:p>
        </p:txBody>
      </p:sp>
      <p:sp>
        <p:nvSpPr>
          <p:cNvPr id="4" name="Date Placeholder 3">
            <a:extLst>
              <a:ext uri="{FF2B5EF4-FFF2-40B4-BE49-F238E27FC236}">
                <a16:creationId xmlns:a16="http://schemas.microsoft.com/office/drawing/2014/main" id="{DA245C82-9956-91CD-940A-1E0FE7CAC2CF}"/>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E9B2D3DC-7B7E-54F1-CB06-0B27B7D0658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C1D3EC7-A1D2-A496-E9FB-AB4B8B5BFCEB}"/>
              </a:ext>
            </a:extLst>
          </p:cNvPr>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3444323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B5715-B95A-E901-F88A-73C340318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C39F5-99C3-67D6-D554-B777D1EDD8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8D0DA-8503-A2AB-C04B-79151D7D5055}"/>
              </a:ext>
            </a:extLst>
          </p:cNvPr>
          <p:cNvSpPr>
            <a:spLocks noGrp="1"/>
          </p:cNvSpPr>
          <p:nvPr>
            <p:ph type="body" idx="1"/>
          </p:nvPr>
        </p:nvSpPr>
        <p:spPr/>
        <p:txBody>
          <a:bodyPr/>
          <a:lstStyle/>
          <a:p>
            <a:r>
              <a:rPr lang="en-US" dirty="0"/>
              <a:t> More information can be found in the `run-container` folder about the packages and dependencies available at the current container version.</a:t>
            </a:r>
          </a:p>
          <a:p>
            <a:endParaRPr lang="en-US" dirty="0"/>
          </a:p>
        </p:txBody>
      </p:sp>
      <p:sp>
        <p:nvSpPr>
          <p:cNvPr id="4" name="Date Placeholder 3">
            <a:extLst>
              <a:ext uri="{FF2B5EF4-FFF2-40B4-BE49-F238E27FC236}">
                <a16:creationId xmlns:a16="http://schemas.microsoft.com/office/drawing/2014/main" id="{B2AACBD2-EB38-0823-EA53-6CA97D8EB9FD}"/>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4A89038-3BA3-E17F-4C2B-C2444182A4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463816A-DC81-5773-D264-B4DADC94A2C1}"/>
              </a:ext>
            </a:extLst>
          </p:cNvPr>
          <p:cNvSpPr>
            <a:spLocks noGrp="1"/>
          </p:cNvSpPr>
          <p:nvPr>
            <p:ph type="sldNum" sz="quarter" idx="5"/>
          </p:nvPr>
        </p:nvSpPr>
        <p:spPr/>
        <p:txBody>
          <a:bodyPr/>
          <a:lstStyle/>
          <a:p>
            <a:fld id="{D1C7ABFD-37A3-0247-AEF0-0516E5DC68A6}" type="slidenum">
              <a:rPr lang="en-US" smtClean="0"/>
              <a:t>17</a:t>
            </a:fld>
            <a:endParaRPr lang="en-US"/>
          </a:p>
        </p:txBody>
      </p:sp>
    </p:spTree>
    <p:extLst>
      <p:ext uri="{BB962C8B-B14F-4D97-AF65-F5344CB8AC3E}">
        <p14:creationId xmlns:p14="http://schemas.microsoft.com/office/powerpoint/2010/main" val="2232892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FAAC2-0260-D8EC-B17F-28451899A3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DDAC9-E2C3-236D-711F-F125B7D69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E2E514-6314-7222-71C0-FA140BA78018}"/>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t>We maintain a structured and predictable organization system across repositories and projects.</a:t>
            </a:r>
          </a:p>
          <a:p>
            <a:endParaRPr lang="en-US" dirty="0"/>
          </a:p>
        </p:txBody>
      </p:sp>
      <p:sp>
        <p:nvSpPr>
          <p:cNvPr id="4" name="Date Placeholder 3">
            <a:extLst>
              <a:ext uri="{FF2B5EF4-FFF2-40B4-BE49-F238E27FC236}">
                <a16:creationId xmlns:a16="http://schemas.microsoft.com/office/drawing/2014/main" id="{9E5832CF-33B2-D295-7583-6DC912BDD47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C525F295-6D24-D3D4-0F3B-EB2A98F4EB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2EF1BA2-DF0C-1BFD-CD81-68B601B5C94E}"/>
              </a:ext>
            </a:extLst>
          </p:cNvPr>
          <p:cNvSpPr>
            <a:spLocks noGrp="1"/>
          </p:cNvSpPr>
          <p:nvPr>
            <p:ph type="sldNum" sz="quarter" idx="5"/>
          </p:nvPr>
        </p:nvSpPr>
        <p:spPr/>
        <p:txBody>
          <a:bodyPr/>
          <a:lstStyle/>
          <a:p>
            <a:fld id="{D1C7ABFD-37A3-0247-AEF0-0516E5DC68A6}" type="slidenum">
              <a:rPr lang="en-US" smtClean="0"/>
              <a:t>18</a:t>
            </a:fld>
            <a:endParaRPr lang="en-US"/>
          </a:p>
        </p:txBody>
      </p:sp>
    </p:spTree>
    <p:extLst>
      <p:ext uri="{BB962C8B-B14F-4D97-AF65-F5344CB8AC3E}">
        <p14:creationId xmlns:p14="http://schemas.microsoft.com/office/powerpoint/2010/main" val="1229102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22377-65F9-645D-4980-113AE3A19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89DC6-E078-37D8-78BA-ACE1E7338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E0F48-FBE4-F27E-5A1C-397F6904F30E}"/>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3682D42-54A3-EC29-CD38-AFC51FF336A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F4832C6F-A54B-6CEF-E80B-8E761341CF3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FFB0CBD-95E9-5116-7CF8-8482C5EF5E11}"/>
              </a:ext>
            </a:extLst>
          </p:cNvPr>
          <p:cNvSpPr>
            <a:spLocks noGrp="1"/>
          </p:cNvSpPr>
          <p:nvPr>
            <p:ph type="sldNum" sz="quarter" idx="5"/>
          </p:nvPr>
        </p:nvSpPr>
        <p:spPr/>
        <p:txBody>
          <a:bodyPr/>
          <a:lstStyle/>
          <a:p>
            <a:fld id="{D1C7ABFD-37A3-0247-AEF0-0516E5DC68A6}" type="slidenum">
              <a:rPr lang="en-US" smtClean="0"/>
              <a:t>19</a:t>
            </a:fld>
            <a:endParaRPr lang="en-US"/>
          </a:p>
        </p:txBody>
      </p:sp>
    </p:spTree>
    <p:extLst>
      <p:ext uri="{BB962C8B-B14F-4D97-AF65-F5344CB8AC3E}">
        <p14:creationId xmlns:p14="http://schemas.microsoft.com/office/powerpoint/2010/main" val="4216798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800" dirty="0"/>
              <a:t>We are here to help you decide on what method and tool and data analysis strategy make the most sense for your research questions and to facilitate discussion with the  </a:t>
            </a:r>
            <a:r>
              <a:rPr lang="en-US" b="0" i="0" u="sng" dirty="0">
                <a:effectLst/>
                <a:latin typeface="Roboto" panose="02000000000000000000" pitchFamily="2" charset="0"/>
                <a:hlinkClick r:id="rId3"/>
              </a:rPr>
              <a:t>Center for Applied Bioinformatics (CAB) St. Jude Research.</a:t>
            </a:r>
            <a:endParaRPr lang="en-US" b="0" i="0" u="sng" dirty="0">
              <a:effectLst/>
              <a:latin typeface="Roboto" panose="02000000000000000000" pitchFamily="2" charset="0"/>
            </a:endParaRPr>
          </a:p>
          <a:p>
            <a:pPr marL="0" indent="0" algn="l">
              <a:buFont typeface="Arial" panose="020B0604020202020204" pitchFamily="34" charset="0"/>
              <a:buNone/>
            </a:pPr>
            <a:r>
              <a:rPr lang="en-US" sz="1800" b="0" i="0" u="none" dirty="0">
                <a:effectLst/>
                <a:latin typeface="Roboto" panose="02000000000000000000" pitchFamily="2" charset="0"/>
              </a:rPr>
              <a:t>We have more trainings coming up, and we are happy to provide trainings on specific sequencing technology or steps of it that is useful to you and your Lab’s needs.</a:t>
            </a:r>
          </a:p>
          <a:p>
            <a:pPr marL="0" lvl="0" indent="-228600">
              <a:buFont typeface="Arial" panose="020B0604020202020204" pitchFamily="34" charset="0"/>
              <a:buNone/>
            </a:pPr>
            <a:r>
              <a:rPr lang="en-US" sz="1800" b="0" i="0" u="none" dirty="0">
                <a:effectLst/>
                <a:latin typeface="Roboto" panose="02000000000000000000" pitchFamily="2" charset="0"/>
              </a:rPr>
              <a:t>We encourage you to reach out and ask us questions as this also helps us to think outside of the box, innovate and create tools and modules of analysis that will help us altogether to understand omics data and find cures for these pediatric catastrophic diseases.</a:t>
            </a:r>
            <a:endParaRPr lang="en-US" dirty="0"/>
          </a:p>
          <a:p>
            <a:endParaRPr lang="en-US" dirty="0"/>
          </a:p>
          <a:p>
            <a:r>
              <a:rPr lang="en-US" dirty="0"/>
              <a:t>Our project analysis and trainings are available at our GitHub account. </a:t>
            </a:r>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2053192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B6536-A3BC-8F8C-32D1-469D65502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A7CF6-79DC-741B-9784-718BA00A0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B539A-104C-1141-6247-CEDFA6B2F24B}"/>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8DBE6247-1923-D547-0EE0-1AB26294B4C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B513BE63-1D4D-71F2-C3DC-3C4771D4B1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2BA8D75-B394-047D-E414-D091B9514931}"/>
              </a:ext>
            </a:extLst>
          </p:cNvPr>
          <p:cNvSpPr>
            <a:spLocks noGrp="1"/>
          </p:cNvSpPr>
          <p:nvPr>
            <p:ph type="sldNum" sz="quarter" idx="5"/>
          </p:nvPr>
        </p:nvSpPr>
        <p:spPr/>
        <p:txBody>
          <a:bodyPr/>
          <a:lstStyle/>
          <a:p>
            <a:fld id="{D1C7ABFD-37A3-0247-AEF0-0516E5DC68A6}" type="slidenum">
              <a:rPr lang="en-US" smtClean="0"/>
              <a:t>20</a:t>
            </a:fld>
            <a:endParaRPr lang="en-US"/>
          </a:p>
        </p:txBody>
      </p:sp>
    </p:spTree>
    <p:extLst>
      <p:ext uri="{BB962C8B-B14F-4D97-AF65-F5344CB8AC3E}">
        <p14:creationId xmlns:p14="http://schemas.microsoft.com/office/powerpoint/2010/main" val="461032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383AF-47FC-81EF-34B2-E98529ED6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19A40-8EAB-4B45-046D-340204D76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78A1E-3193-E8C0-2012-A0D2C3390A5D}"/>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F7BCAA24-39DF-4510-5F4F-9891AC02F682}"/>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99FDF4B3-801E-9524-E7F4-503DB65548E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CA3EE78-BF0F-6C08-2309-7DF62B16D8C2}"/>
              </a:ext>
            </a:extLst>
          </p:cNvPr>
          <p:cNvSpPr>
            <a:spLocks noGrp="1"/>
          </p:cNvSpPr>
          <p:nvPr>
            <p:ph type="sldNum" sz="quarter" idx="5"/>
          </p:nvPr>
        </p:nvSpPr>
        <p:spPr/>
        <p:txBody>
          <a:bodyPr/>
          <a:lstStyle/>
          <a:p>
            <a:fld id="{D1C7ABFD-37A3-0247-AEF0-0516E5DC68A6}" type="slidenum">
              <a:rPr lang="en-US" smtClean="0"/>
              <a:t>21</a:t>
            </a:fld>
            <a:endParaRPr lang="en-US"/>
          </a:p>
        </p:txBody>
      </p:sp>
    </p:spTree>
    <p:extLst>
      <p:ext uri="{BB962C8B-B14F-4D97-AF65-F5344CB8AC3E}">
        <p14:creationId xmlns:p14="http://schemas.microsoft.com/office/powerpoint/2010/main" val="557589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9005B-4A47-771D-8041-63663CE0B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31A58-819A-6C37-19DD-F92DB5759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318F3-F162-5D19-A64A-3D84421A6AF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F86548B-B76F-8E27-2329-4959B6B2B0A9}"/>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9023B275-1AEF-0F59-CF52-EBEBDF2282C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606B162-65FE-BFC6-A4A1-7C18778A097F}"/>
              </a:ext>
            </a:extLst>
          </p:cNvPr>
          <p:cNvSpPr>
            <a:spLocks noGrp="1"/>
          </p:cNvSpPr>
          <p:nvPr>
            <p:ph type="sldNum" sz="quarter" idx="5"/>
          </p:nvPr>
        </p:nvSpPr>
        <p:spPr/>
        <p:txBody>
          <a:bodyPr/>
          <a:lstStyle/>
          <a:p>
            <a:fld id="{D1C7ABFD-37A3-0247-AEF0-0516E5DC68A6}" type="slidenum">
              <a:rPr lang="en-US" smtClean="0"/>
              <a:t>22</a:t>
            </a:fld>
            <a:endParaRPr lang="en-US"/>
          </a:p>
        </p:txBody>
      </p:sp>
    </p:spTree>
    <p:extLst>
      <p:ext uri="{BB962C8B-B14F-4D97-AF65-F5344CB8AC3E}">
        <p14:creationId xmlns:p14="http://schemas.microsoft.com/office/powerpoint/2010/main" val="2738076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8FE29-34BB-39C0-BF88-F8C886C37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64DB3-D2B8-885B-4BF8-372B965BD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A9A69-EF7F-3EB3-45C2-670F22F030AE}"/>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72E7CBEA-8AEF-440C-FE20-F7177ED1E319}"/>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E9E469BC-7852-3028-095A-C1D1F35C8FA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8252305-1543-FC07-AFA0-4C6EAAA7A55E}"/>
              </a:ext>
            </a:extLst>
          </p:cNvPr>
          <p:cNvSpPr>
            <a:spLocks noGrp="1"/>
          </p:cNvSpPr>
          <p:nvPr>
            <p:ph type="sldNum" sz="quarter" idx="5"/>
          </p:nvPr>
        </p:nvSpPr>
        <p:spPr/>
        <p:txBody>
          <a:bodyPr/>
          <a:lstStyle/>
          <a:p>
            <a:fld id="{D1C7ABFD-37A3-0247-AEF0-0516E5DC68A6}" type="slidenum">
              <a:rPr lang="en-US" smtClean="0"/>
              <a:t>23</a:t>
            </a:fld>
            <a:endParaRPr lang="en-US"/>
          </a:p>
        </p:txBody>
      </p:sp>
    </p:spTree>
    <p:extLst>
      <p:ext uri="{BB962C8B-B14F-4D97-AF65-F5344CB8AC3E}">
        <p14:creationId xmlns:p14="http://schemas.microsoft.com/office/powerpoint/2010/main" val="1058410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219BD-54CD-ADCB-0D07-E3334D6B28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76E738-D79B-2A41-20B4-0B4E954569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238E43-3E4A-D000-7100-4D9585F559F9}"/>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1A161E3-044F-85F5-68E9-ABE142924121}"/>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1BD32180-9BAA-85B3-9CA7-90B2FA95D15A}"/>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5FEC4CB-F0EC-4B62-12D6-11A3F20C9B93}"/>
              </a:ext>
            </a:extLst>
          </p:cNvPr>
          <p:cNvSpPr>
            <a:spLocks noGrp="1"/>
          </p:cNvSpPr>
          <p:nvPr>
            <p:ph type="sldNum" sz="quarter" idx="5"/>
          </p:nvPr>
        </p:nvSpPr>
        <p:spPr/>
        <p:txBody>
          <a:bodyPr/>
          <a:lstStyle/>
          <a:p>
            <a:fld id="{D1C7ABFD-37A3-0247-AEF0-0516E5DC68A6}" type="slidenum">
              <a:rPr lang="en-US" smtClean="0"/>
              <a:t>24</a:t>
            </a:fld>
            <a:endParaRPr lang="en-US"/>
          </a:p>
        </p:txBody>
      </p:sp>
    </p:spTree>
    <p:extLst>
      <p:ext uri="{BB962C8B-B14F-4D97-AF65-F5344CB8AC3E}">
        <p14:creationId xmlns:p14="http://schemas.microsoft.com/office/powerpoint/2010/main" val="630659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FB242-A8DF-0BEE-71AF-2A89B55E0D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7683F7-ECBF-CBCA-13B1-2364B3191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DBA37-E438-7EA2-24E5-800DA2DE6E5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D799466-B09E-4481-CAFE-D13D9422D2D7}"/>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21FABE13-54F4-D836-CF5F-43C96BB9DA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253277B-C675-9129-623D-E6FA2A111D1A}"/>
              </a:ext>
            </a:extLst>
          </p:cNvPr>
          <p:cNvSpPr>
            <a:spLocks noGrp="1"/>
          </p:cNvSpPr>
          <p:nvPr>
            <p:ph type="sldNum" sz="quarter" idx="5"/>
          </p:nvPr>
        </p:nvSpPr>
        <p:spPr/>
        <p:txBody>
          <a:bodyPr/>
          <a:lstStyle/>
          <a:p>
            <a:fld id="{D1C7ABFD-37A3-0247-AEF0-0516E5DC68A6}" type="slidenum">
              <a:rPr lang="en-US" smtClean="0"/>
              <a:t>25</a:t>
            </a:fld>
            <a:endParaRPr lang="en-US"/>
          </a:p>
        </p:txBody>
      </p:sp>
    </p:spTree>
    <p:extLst>
      <p:ext uri="{BB962C8B-B14F-4D97-AF65-F5344CB8AC3E}">
        <p14:creationId xmlns:p14="http://schemas.microsoft.com/office/powerpoint/2010/main" val="2583106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EEC10-6C70-B037-80FC-843BA5B44D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202FE-8313-E56B-2D04-FC900B42A9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8550B2-3F6E-2489-F62B-97DCD212AAE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771E1C3-3A72-72E1-A0E5-8DCDB2E83CB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23C6A8A3-F3C7-3EC3-5AD4-DE1C6AA4A1E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0EE30964-A407-4BE1-2ED0-7DD52760A937}"/>
              </a:ext>
            </a:extLst>
          </p:cNvPr>
          <p:cNvSpPr>
            <a:spLocks noGrp="1"/>
          </p:cNvSpPr>
          <p:nvPr>
            <p:ph type="sldNum" sz="quarter" idx="5"/>
          </p:nvPr>
        </p:nvSpPr>
        <p:spPr/>
        <p:txBody>
          <a:bodyPr/>
          <a:lstStyle/>
          <a:p>
            <a:fld id="{D1C7ABFD-37A3-0247-AEF0-0516E5DC68A6}" type="slidenum">
              <a:rPr lang="en-US" smtClean="0"/>
              <a:t>26</a:t>
            </a:fld>
            <a:endParaRPr lang="en-US"/>
          </a:p>
        </p:txBody>
      </p:sp>
    </p:spTree>
    <p:extLst>
      <p:ext uri="{BB962C8B-B14F-4D97-AF65-F5344CB8AC3E}">
        <p14:creationId xmlns:p14="http://schemas.microsoft.com/office/powerpoint/2010/main" val="38251773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575C9-56B4-5D73-EDF6-49221DDE31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55976-CE54-5029-0DD1-29594E798B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E09915-9018-8ECF-BCAB-F194A9B57BD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8EFCE375-10E6-0351-C86C-BE4BD47A077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1F69AD87-A68C-31C3-E8F8-3AA2B672D08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F8E450BF-4569-FE74-ABDB-DF5B0FE4EA14}"/>
              </a:ext>
            </a:extLst>
          </p:cNvPr>
          <p:cNvSpPr>
            <a:spLocks noGrp="1"/>
          </p:cNvSpPr>
          <p:nvPr>
            <p:ph type="sldNum" sz="quarter" idx="5"/>
          </p:nvPr>
        </p:nvSpPr>
        <p:spPr/>
        <p:txBody>
          <a:bodyPr/>
          <a:lstStyle/>
          <a:p>
            <a:fld id="{D1C7ABFD-37A3-0247-AEF0-0516E5DC68A6}" type="slidenum">
              <a:rPr lang="en-US" smtClean="0"/>
              <a:t>27</a:t>
            </a:fld>
            <a:endParaRPr lang="en-US"/>
          </a:p>
        </p:txBody>
      </p:sp>
    </p:spTree>
    <p:extLst>
      <p:ext uri="{BB962C8B-B14F-4D97-AF65-F5344CB8AC3E}">
        <p14:creationId xmlns:p14="http://schemas.microsoft.com/office/powerpoint/2010/main" val="1149302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EAD49-D5ED-EA70-9523-53ECE9F3C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8620A-D168-42B6-10B4-707C171B0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53C082-E1D9-9777-95D6-1C18CA0AC6A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D782192-3615-27C1-9CB3-8B4E2076284D}"/>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B816DE7-C950-D67B-34DD-B6F5FD194F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0A7575D-CA0F-BE00-4005-65B5EE69B0C7}"/>
              </a:ext>
            </a:extLst>
          </p:cNvPr>
          <p:cNvSpPr>
            <a:spLocks noGrp="1"/>
          </p:cNvSpPr>
          <p:nvPr>
            <p:ph type="sldNum" sz="quarter" idx="5"/>
          </p:nvPr>
        </p:nvSpPr>
        <p:spPr/>
        <p:txBody>
          <a:bodyPr/>
          <a:lstStyle/>
          <a:p>
            <a:fld id="{D1C7ABFD-37A3-0247-AEF0-0516E5DC68A6}" type="slidenum">
              <a:rPr lang="en-US" smtClean="0"/>
              <a:t>28</a:t>
            </a:fld>
            <a:endParaRPr lang="en-US"/>
          </a:p>
        </p:txBody>
      </p:sp>
    </p:spTree>
    <p:extLst>
      <p:ext uri="{BB962C8B-B14F-4D97-AF65-F5344CB8AC3E}">
        <p14:creationId xmlns:p14="http://schemas.microsoft.com/office/powerpoint/2010/main" val="2421783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B0EF8-570F-A0E3-A824-795FFA69A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92842C-20A8-B7B7-4FC1-40CCC2AA53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46DD84-02A0-2305-F11D-BF01E321ECA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6F634F2-C96D-E957-EA5B-F95194E875EE}"/>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2812E94-1208-B4F6-835B-8BBAD761FF4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97D61568-E0D9-3802-D170-F798A95B70E2}"/>
              </a:ext>
            </a:extLst>
          </p:cNvPr>
          <p:cNvSpPr>
            <a:spLocks noGrp="1"/>
          </p:cNvSpPr>
          <p:nvPr>
            <p:ph type="sldNum" sz="quarter" idx="5"/>
          </p:nvPr>
        </p:nvSpPr>
        <p:spPr/>
        <p:txBody>
          <a:bodyPr/>
          <a:lstStyle/>
          <a:p>
            <a:fld id="{D1C7ABFD-37A3-0247-AEF0-0516E5DC68A6}" type="slidenum">
              <a:rPr lang="en-US" smtClean="0"/>
              <a:t>29</a:t>
            </a:fld>
            <a:endParaRPr lang="en-US"/>
          </a:p>
        </p:txBody>
      </p:sp>
    </p:spTree>
    <p:extLst>
      <p:ext uri="{BB962C8B-B14F-4D97-AF65-F5344CB8AC3E}">
        <p14:creationId xmlns:p14="http://schemas.microsoft.com/office/powerpoint/2010/main" val="4062199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i="0" dirty="0">
                <a:solidFill>
                  <a:srgbClr val="E8E8E8"/>
                </a:solidFill>
                <a:effectLst/>
                <a:latin typeface="Google Sans"/>
              </a:rPr>
              <a:t>Our vision is that every child diagnosed with cancer or another catastrophic disease has access to quality care and treatment.</a:t>
            </a:r>
          </a:p>
          <a:p>
            <a:pPr>
              <a:lnSpc>
                <a:spcPct val="150000"/>
              </a:lnSpc>
            </a:pPr>
            <a:endParaRPr lang="en-US" b="0" i="0" dirty="0">
              <a:solidFill>
                <a:srgbClr val="FFFFFF"/>
              </a:solidFill>
              <a:effectLst/>
              <a:latin typeface="Google Sans"/>
            </a:endParaRPr>
          </a:p>
          <a:p>
            <a:pPr>
              <a:lnSpc>
                <a:spcPct val="150000"/>
              </a:lnSpc>
            </a:pPr>
            <a:r>
              <a:rPr lang="en-US" b="0" i="0" dirty="0">
                <a:solidFill>
                  <a:srgbClr val="FFFFFF"/>
                </a:solidFill>
                <a:effectLst/>
                <a:latin typeface="Google Sans"/>
              </a:rPr>
              <a:t>Our code of conduct at the core is to do that through the sharing of knowledge, technology and organizational skills</a:t>
            </a:r>
            <a:r>
              <a:rPr lang="en-US" b="0" i="0" dirty="0">
                <a:solidFill>
                  <a:srgbClr val="E8E8E8"/>
                </a:solidFill>
                <a:effectLst/>
                <a:latin typeface="Google Sans"/>
              </a:rPr>
              <a:t>. </a:t>
            </a:r>
            <a:r>
              <a:rPr lang="en-US" sz="1800" b="0" i="0" dirty="0">
                <a:solidFill>
                  <a:srgbClr val="E8E8E8"/>
                </a:solidFill>
                <a:effectLst/>
                <a:latin typeface="Google Sans"/>
              </a:rPr>
              <a:t>W</a:t>
            </a:r>
            <a:r>
              <a:rPr lang="en-US" dirty="0"/>
              <a:t>e welcome everyone in the research community into creating a friendly and respectful place for all of us to learn, teach each other and contribute.</a:t>
            </a:r>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a:t>
            </a:fld>
            <a:endParaRPr lang="en-US"/>
          </a:p>
        </p:txBody>
      </p:sp>
    </p:spTree>
    <p:extLst>
      <p:ext uri="{BB962C8B-B14F-4D97-AF65-F5344CB8AC3E}">
        <p14:creationId xmlns:p14="http://schemas.microsoft.com/office/powerpoint/2010/main" val="2832725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7CB4C-05DA-9A35-1C40-E4F81A07B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DFF2C-051B-7354-8345-00C5A3383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AC3BF-E8DE-27CB-DBDC-38546332F13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C2D44EB-4358-B649-C778-376BEF579B70}"/>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3DFE24CE-29A2-FD47-BADC-B951DE31CBE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7B7D4B1-A653-A388-5BCC-0E1531D0DC40}"/>
              </a:ext>
            </a:extLst>
          </p:cNvPr>
          <p:cNvSpPr>
            <a:spLocks noGrp="1"/>
          </p:cNvSpPr>
          <p:nvPr>
            <p:ph type="sldNum" sz="quarter" idx="5"/>
          </p:nvPr>
        </p:nvSpPr>
        <p:spPr/>
        <p:txBody>
          <a:bodyPr/>
          <a:lstStyle/>
          <a:p>
            <a:fld id="{D1C7ABFD-37A3-0247-AEF0-0516E5DC68A6}" type="slidenum">
              <a:rPr lang="en-US" smtClean="0"/>
              <a:t>30</a:t>
            </a:fld>
            <a:endParaRPr lang="en-US"/>
          </a:p>
        </p:txBody>
      </p:sp>
    </p:spTree>
    <p:extLst>
      <p:ext uri="{BB962C8B-B14F-4D97-AF65-F5344CB8AC3E}">
        <p14:creationId xmlns:p14="http://schemas.microsoft.com/office/powerpoint/2010/main" val="3372771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B5887-0BA4-FFA8-E75D-890EA8BE4C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E4627-4C35-1D34-5599-E734A3D4CF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8A4EC4-CBD8-F4D8-3B1D-A337A607B0F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9848465-CCD2-ECDB-45B3-858B38B79E9E}"/>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51A4287-2216-608D-36A1-92EE662DFDA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3C050F3-97DA-78B4-695C-BC81FA83690B}"/>
              </a:ext>
            </a:extLst>
          </p:cNvPr>
          <p:cNvSpPr>
            <a:spLocks noGrp="1"/>
          </p:cNvSpPr>
          <p:nvPr>
            <p:ph type="sldNum" sz="quarter" idx="5"/>
          </p:nvPr>
        </p:nvSpPr>
        <p:spPr/>
        <p:txBody>
          <a:bodyPr/>
          <a:lstStyle/>
          <a:p>
            <a:fld id="{D1C7ABFD-37A3-0247-AEF0-0516E5DC68A6}" type="slidenum">
              <a:rPr lang="en-US" smtClean="0"/>
              <a:t>31</a:t>
            </a:fld>
            <a:endParaRPr lang="en-US"/>
          </a:p>
        </p:txBody>
      </p:sp>
    </p:spTree>
    <p:extLst>
      <p:ext uri="{BB962C8B-B14F-4D97-AF65-F5344CB8AC3E}">
        <p14:creationId xmlns:p14="http://schemas.microsoft.com/office/powerpoint/2010/main" val="852692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52365-5AAF-E536-E9BE-17C7523ACF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413CE-45D2-5F1A-C52F-0F9481AA2A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CB22B-3718-29C4-29D6-050D76FB35A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8EA10C7-9738-E4B4-2DB3-864250F2E5E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26289F8A-9A8B-6970-8E85-60F67CDB36F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25E5927-0435-D150-9EB3-9385488230C6}"/>
              </a:ext>
            </a:extLst>
          </p:cNvPr>
          <p:cNvSpPr>
            <a:spLocks noGrp="1"/>
          </p:cNvSpPr>
          <p:nvPr>
            <p:ph type="sldNum" sz="quarter" idx="5"/>
          </p:nvPr>
        </p:nvSpPr>
        <p:spPr/>
        <p:txBody>
          <a:bodyPr/>
          <a:lstStyle/>
          <a:p>
            <a:fld id="{D1C7ABFD-37A3-0247-AEF0-0516E5DC68A6}" type="slidenum">
              <a:rPr lang="en-US" smtClean="0"/>
              <a:t>32</a:t>
            </a:fld>
            <a:endParaRPr lang="en-US"/>
          </a:p>
        </p:txBody>
      </p:sp>
    </p:spTree>
    <p:extLst>
      <p:ext uri="{BB962C8B-B14F-4D97-AF65-F5344CB8AC3E}">
        <p14:creationId xmlns:p14="http://schemas.microsoft.com/office/powerpoint/2010/main" val="2096325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1FEDE-06EC-AB70-35A0-3DFEF69E88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16372E-BCDD-2E61-0851-DAFC888358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D37927-F468-A726-65DB-53631460B06F}"/>
              </a:ext>
            </a:extLst>
          </p:cNvPr>
          <p:cNvSpPr>
            <a:spLocks noGrp="1"/>
          </p:cNvSpPr>
          <p:nvPr>
            <p:ph type="body" idx="1"/>
          </p:nvPr>
        </p:nvSpPr>
        <p:spPr/>
        <p:txBody>
          <a:bodyPr/>
          <a:lstStyle/>
          <a:p>
            <a:r>
              <a:rPr lang="en-US" b="1" i="0" dirty="0" err="1">
                <a:solidFill>
                  <a:srgbClr val="BFBFBF"/>
                </a:solidFill>
                <a:effectLst/>
                <a:latin typeface="Roboto" panose="02000000000000000000" pitchFamily="2" charset="0"/>
              </a:rPr>
              <a:t>MultiQC</a:t>
            </a:r>
            <a:r>
              <a:rPr lang="en-US" b="0" i="0" dirty="0">
                <a:solidFill>
                  <a:srgbClr val="BFBFBF"/>
                </a:solidFill>
                <a:effectLst/>
                <a:latin typeface="Roboto" panose="02000000000000000000" pitchFamily="2" charset="0"/>
              </a:rPr>
              <a:t> uses the output of </a:t>
            </a:r>
            <a:r>
              <a:rPr lang="en-US" b="1" i="0" dirty="0">
                <a:solidFill>
                  <a:srgbClr val="BFBFBF"/>
                </a:solidFill>
                <a:effectLst/>
                <a:latin typeface="Roboto" panose="02000000000000000000" pitchFamily="2" charset="0"/>
              </a:rPr>
              <a:t>FASTQC</a:t>
            </a:r>
            <a:r>
              <a:rPr lang="en-US" b="0" i="0" dirty="0">
                <a:solidFill>
                  <a:srgbClr val="BFBFBF"/>
                </a:solidFill>
                <a:effectLst/>
                <a:latin typeface="Roboto" panose="02000000000000000000" pitchFamily="2" charset="0"/>
              </a:rPr>
              <a:t> to aggregate the </a:t>
            </a:r>
            <a:r>
              <a:rPr lang="en-US" b="1" i="0" dirty="0" err="1">
                <a:solidFill>
                  <a:srgbClr val="BFBFBF"/>
                </a:solidFill>
                <a:effectLst/>
                <a:latin typeface="Roboto" panose="02000000000000000000" pitchFamily="2" charset="0"/>
              </a:rPr>
              <a:t>FastQC</a:t>
            </a:r>
            <a:r>
              <a:rPr lang="en-US" b="0" i="0" dirty="0">
                <a:solidFill>
                  <a:srgbClr val="BFBFBF"/>
                </a:solidFill>
                <a:effectLst/>
                <a:latin typeface="Roboto" panose="02000000000000000000" pitchFamily="2" charset="0"/>
              </a:rPr>
              <a:t> quality indicators of the different reads together, to </a:t>
            </a:r>
            <a:r>
              <a:rPr lang="en-US" b="0" i="0" dirty="0" err="1">
                <a:solidFill>
                  <a:srgbClr val="BFBFBF"/>
                </a:solidFill>
                <a:effectLst/>
                <a:latin typeface="Roboto" panose="02000000000000000000" pitchFamily="2" charset="0"/>
              </a:rPr>
              <a:t>allo</a:t>
            </a:r>
            <a:r>
              <a:rPr lang="en-US" b="0" i="0" dirty="0">
                <a:solidFill>
                  <a:srgbClr val="BFBFBF"/>
                </a:solidFill>
                <a:effectLst/>
                <a:latin typeface="Roboto" panose="02000000000000000000" pitchFamily="2" charset="0"/>
              </a:rPr>
              <a:t> inter-</a:t>
            </a:r>
            <a:r>
              <a:rPr lang="en-US" b="0" i="0" dirty="0" err="1">
                <a:solidFill>
                  <a:srgbClr val="BFBFBF"/>
                </a:solidFill>
                <a:effectLst/>
                <a:latin typeface="Roboto" panose="02000000000000000000" pitchFamily="2" charset="0"/>
              </a:rPr>
              <a:t>readset</a:t>
            </a:r>
            <a:r>
              <a:rPr lang="en-US" b="0" i="0" dirty="0">
                <a:solidFill>
                  <a:srgbClr val="BFBFBF"/>
                </a:solidFill>
                <a:effectLst/>
                <a:latin typeface="Roboto" panose="02000000000000000000" pitchFamily="2" charset="0"/>
              </a:rPr>
              <a:t> comparisons.</a:t>
            </a:r>
            <a:endParaRPr lang="en-US" dirty="0"/>
          </a:p>
          <a:p>
            <a:endParaRPr lang="en-US" dirty="0"/>
          </a:p>
        </p:txBody>
      </p:sp>
      <p:sp>
        <p:nvSpPr>
          <p:cNvPr id="4" name="Date Placeholder 3">
            <a:extLst>
              <a:ext uri="{FF2B5EF4-FFF2-40B4-BE49-F238E27FC236}">
                <a16:creationId xmlns:a16="http://schemas.microsoft.com/office/drawing/2014/main" id="{926CF6AE-DF0C-FC90-2065-20D2750C1A9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79372A90-5521-B409-C1DA-2631C79A97F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37588C2-5B94-DC74-918C-4DF05CBF12EB}"/>
              </a:ext>
            </a:extLst>
          </p:cNvPr>
          <p:cNvSpPr>
            <a:spLocks noGrp="1"/>
          </p:cNvSpPr>
          <p:nvPr>
            <p:ph type="sldNum" sz="quarter" idx="5"/>
          </p:nvPr>
        </p:nvSpPr>
        <p:spPr/>
        <p:txBody>
          <a:bodyPr/>
          <a:lstStyle/>
          <a:p>
            <a:fld id="{D1C7ABFD-37A3-0247-AEF0-0516E5DC68A6}" type="slidenum">
              <a:rPr lang="en-US" smtClean="0"/>
              <a:t>33</a:t>
            </a:fld>
            <a:endParaRPr lang="en-US"/>
          </a:p>
        </p:txBody>
      </p:sp>
    </p:spTree>
    <p:extLst>
      <p:ext uri="{BB962C8B-B14F-4D97-AF65-F5344CB8AC3E}">
        <p14:creationId xmlns:p14="http://schemas.microsoft.com/office/powerpoint/2010/main" val="8553096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C398B-4E2D-C0BA-8E22-DCA3303D18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B29E2A-6ECB-96C3-4599-0CC8B74D05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FBA752-91D2-6A1D-5F8C-2528BC16098D}"/>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5D0646CF-2DF3-DFA2-F00B-0002E71E3D90}"/>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2217E04A-50DB-028E-91F5-D376C817874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F80FF93F-652A-A45F-ACE2-011EBB6AF8E3}"/>
              </a:ext>
            </a:extLst>
          </p:cNvPr>
          <p:cNvSpPr>
            <a:spLocks noGrp="1"/>
          </p:cNvSpPr>
          <p:nvPr>
            <p:ph type="sldNum" sz="quarter" idx="5"/>
          </p:nvPr>
        </p:nvSpPr>
        <p:spPr/>
        <p:txBody>
          <a:bodyPr/>
          <a:lstStyle/>
          <a:p>
            <a:fld id="{D1C7ABFD-37A3-0247-AEF0-0516E5DC68A6}" type="slidenum">
              <a:rPr lang="en-US" smtClean="0"/>
              <a:t>34</a:t>
            </a:fld>
            <a:endParaRPr lang="en-US"/>
          </a:p>
        </p:txBody>
      </p:sp>
    </p:spTree>
    <p:extLst>
      <p:ext uri="{BB962C8B-B14F-4D97-AF65-F5344CB8AC3E}">
        <p14:creationId xmlns:p14="http://schemas.microsoft.com/office/powerpoint/2010/main" val="13756792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19464-25DE-3E42-1014-09B3C2B5D5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D0049A-7253-3E41-CA81-2A9551A41C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6750CA-78B4-62D9-3867-8CC38C617C9D}"/>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A3CDD97-C620-4EAF-2A12-D7F90E1C3F6E}"/>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AEF285CA-061D-2FA2-747B-2A31690B3AC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E859CE6-CB80-50B6-AE12-A1CD38DFDC8C}"/>
              </a:ext>
            </a:extLst>
          </p:cNvPr>
          <p:cNvSpPr>
            <a:spLocks noGrp="1"/>
          </p:cNvSpPr>
          <p:nvPr>
            <p:ph type="sldNum" sz="quarter" idx="5"/>
          </p:nvPr>
        </p:nvSpPr>
        <p:spPr/>
        <p:txBody>
          <a:bodyPr/>
          <a:lstStyle/>
          <a:p>
            <a:fld id="{D1C7ABFD-37A3-0247-AEF0-0516E5DC68A6}" type="slidenum">
              <a:rPr lang="en-US" smtClean="0"/>
              <a:t>35</a:t>
            </a:fld>
            <a:endParaRPr lang="en-US"/>
          </a:p>
        </p:txBody>
      </p:sp>
    </p:spTree>
    <p:extLst>
      <p:ext uri="{BB962C8B-B14F-4D97-AF65-F5344CB8AC3E}">
        <p14:creationId xmlns:p14="http://schemas.microsoft.com/office/powerpoint/2010/main" val="24525072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5E324-A3D5-4D0B-D503-C4702D0DB3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7D559-861A-E79F-0E95-64F86A8228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D7432-461C-3254-6E59-5F691C1C6938}"/>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6E2B656-3060-2CA2-7A84-689E7FE1D8A7}"/>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4B5ABA90-C98E-C9DF-05ED-B37FE5637AA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AC3019D-427E-BD0D-CB83-A1F0B804B24D}"/>
              </a:ext>
            </a:extLst>
          </p:cNvPr>
          <p:cNvSpPr>
            <a:spLocks noGrp="1"/>
          </p:cNvSpPr>
          <p:nvPr>
            <p:ph type="sldNum" sz="quarter" idx="5"/>
          </p:nvPr>
        </p:nvSpPr>
        <p:spPr/>
        <p:txBody>
          <a:bodyPr/>
          <a:lstStyle/>
          <a:p>
            <a:fld id="{D1C7ABFD-37A3-0247-AEF0-0516E5DC68A6}" type="slidenum">
              <a:rPr lang="en-US" smtClean="0"/>
              <a:t>36</a:t>
            </a:fld>
            <a:endParaRPr lang="en-US"/>
          </a:p>
        </p:txBody>
      </p:sp>
    </p:spTree>
    <p:extLst>
      <p:ext uri="{BB962C8B-B14F-4D97-AF65-F5344CB8AC3E}">
        <p14:creationId xmlns:p14="http://schemas.microsoft.com/office/powerpoint/2010/main" val="5660461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8645-7950-6E54-3969-4907BBCE6E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78B991-8A00-2FD5-4E82-C85ED68A3A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8D65DC-DF33-AE67-5606-7A6AA581F3E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4EBC447-F2E3-36C9-D204-D170AB45641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B5B42C95-62B7-B03D-E9EA-4911C431A13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128775-153F-0042-3641-5DA7C5F38766}"/>
              </a:ext>
            </a:extLst>
          </p:cNvPr>
          <p:cNvSpPr>
            <a:spLocks noGrp="1"/>
          </p:cNvSpPr>
          <p:nvPr>
            <p:ph type="sldNum" sz="quarter" idx="5"/>
          </p:nvPr>
        </p:nvSpPr>
        <p:spPr/>
        <p:txBody>
          <a:bodyPr/>
          <a:lstStyle/>
          <a:p>
            <a:fld id="{D1C7ABFD-37A3-0247-AEF0-0516E5DC68A6}" type="slidenum">
              <a:rPr lang="en-US" smtClean="0"/>
              <a:t>37</a:t>
            </a:fld>
            <a:endParaRPr lang="en-US"/>
          </a:p>
        </p:txBody>
      </p:sp>
    </p:spTree>
    <p:extLst>
      <p:ext uri="{BB962C8B-B14F-4D97-AF65-F5344CB8AC3E}">
        <p14:creationId xmlns:p14="http://schemas.microsoft.com/office/powerpoint/2010/main" val="3871443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05E9F-470D-348C-E259-F8F35B31A5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194F9-2636-E0B0-2968-37A63DB3AE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068699-4C9A-1567-5BB2-2CFCDBB20C34}"/>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45492779-46C9-EE11-D1B9-E8128609B09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09753451-D703-01D9-B4CB-DE535EB8257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6232C34-3F65-5DF7-83B7-C86BD284471A}"/>
              </a:ext>
            </a:extLst>
          </p:cNvPr>
          <p:cNvSpPr>
            <a:spLocks noGrp="1"/>
          </p:cNvSpPr>
          <p:nvPr>
            <p:ph type="sldNum" sz="quarter" idx="5"/>
          </p:nvPr>
        </p:nvSpPr>
        <p:spPr/>
        <p:txBody>
          <a:bodyPr/>
          <a:lstStyle/>
          <a:p>
            <a:fld id="{D1C7ABFD-37A3-0247-AEF0-0516E5DC68A6}" type="slidenum">
              <a:rPr lang="en-US" smtClean="0"/>
              <a:t>38</a:t>
            </a:fld>
            <a:endParaRPr lang="en-US"/>
          </a:p>
        </p:txBody>
      </p:sp>
    </p:spTree>
    <p:extLst>
      <p:ext uri="{BB962C8B-B14F-4D97-AF65-F5344CB8AC3E}">
        <p14:creationId xmlns:p14="http://schemas.microsoft.com/office/powerpoint/2010/main" val="34067798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F64D4-6093-8391-D84A-D62F0BF97D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12A3CD-6E29-5F29-0B5B-D3EF0035DA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CA11B4-F432-4A4E-2CDC-9102B05EA3F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C24E402-AFE3-EDC0-9F40-7DD2391628F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5368E0C-BBA6-1FD5-7D86-76DEDD3D26E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0231039C-2580-AE7F-84CF-B5078DB926A1}"/>
              </a:ext>
            </a:extLst>
          </p:cNvPr>
          <p:cNvSpPr>
            <a:spLocks noGrp="1"/>
          </p:cNvSpPr>
          <p:nvPr>
            <p:ph type="sldNum" sz="quarter" idx="5"/>
          </p:nvPr>
        </p:nvSpPr>
        <p:spPr/>
        <p:txBody>
          <a:bodyPr/>
          <a:lstStyle/>
          <a:p>
            <a:fld id="{D1C7ABFD-37A3-0247-AEF0-0516E5DC68A6}" type="slidenum">
              <a:rPr lang="en-US" smtClean="0"/>
              <a:t>39</a:t>
            </a:fld>
            <a:endParaRPr lang="en-US"/>
          </a:p>
        </p:txBody>
      </p:sp>
    </p:spTree>
    <p:extLst>
      <p:ext uri="{BB962C8B-B14F-4D97-AF65-F5344CB8AC3E}">
        <p14:creationId xmlns:p14="http://schemas.microsoft.com/office/powerpoint/2010/main" val="518001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in today’s agenda includes an </a:t>
            </a:r>
            <a:r>
              <a:rPr lang="en-US" sz="1800" dirty="0"/>
              <a:t>Overview of the Tools and used in our snap pipeline, and I will walk you though on the project organization and what to expect in terms of results, plots and reports generated by each module of analysis.</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861A4-3ABD-6A51-71AC-47CF828D8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82DFA-1DFF-F8FF-29E7-4E00F91AA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712234-E9D5-3BCF-61DA-C02D0773C7F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EBF0A00-95FF-0EB2-7D32-F5F2ADEECCFE}"/>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07581068-3CE1-8BCF-D9AB-E4BCEC8B974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8FCC1EF-567F-574C-985F-18DE75E5ABF2}"/>
              </a:ext>
            </a:extLst>
          </p:cNvPr>
          <p:cNvSpPr>
            <a:spLocks noGrp="1"/>
          </p:cNvSpPr>
          <p:nvPr>
            <p:ph type="sldNum" sz="quarter" idx="5"/>
          </p:nvPr>
        </p:nvSpPr>
        <p:spPr/>
        <p:txBody>
          <a:bodyPr/>
          <a:lstStyle/>
          <a:p>
            <a:fld id="{D1C7ABFD-37A3-0247-AEF0-0516E5DC68A6}" type="slidenum">
              <a:rPr lang="en-US" smtClean="0"/>
              <a:t>40</a:t>
            </a:fld>
            <a:endParaRPr lang="en-US"/>
          </a:p>
        </p:txBody>
      </p:sp>
    </p:spTree>
    <p:extLst>
      <p:ext uri="{BB962C8B-B14F-4D97-AF65-F5344CB8AC3E}">
        <p14:creationId xmlns:p14="http://schemas.microsoft.com/office/powerpoint/2010/main" val="6600484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CCA6C-2661-E66B-90D1-0CF593837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AD65B-C1A1-1634-BC36-E4F3EC6945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B49180-BE66-8DFA-E219-A96CFE620854}"/>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B426C92-3026-D5A4-C342-D54CF2D65BF5}"/>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4D2DE731-455F-ED4E-FCB5-655DE356F73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CDFEC14-E576-8F7F-EDF7-E462CD2E6956}"/>
              </a:ext>
            </a:extLst>
          </p:cNvPr>
          <p:cNvSpPr>
            <a:spLocks noGrp="1"/>
          </p:cNvSpPr>
          <p:nvPr>
            <p:ph type="sldNum" sz="quarter" idx="5"/>
          </p:nvPr>
        </p:nvSpPr>
        <p:spPr/>
        <p:txBody>
          <a:bodyPr/>
          <a:lstStyle/>
          <a:p>
            <a:fld id="{D1C7ABFD-37A3-0247-AEF0-0516E5DC68A6}" type="slidenum">
              <a:rPr lang="en-US" smtClean="0"/>
              <a:t>41</a:t>
            </a:fld>
            <a:endParaRPr lang="en-US"/>
          </a:p>
        </p:txBody>
      </p:sp>
    </p:spTree>
    <p:extLst>
      <p:ext uri="{BB962C8B-B14F-4D97-AF65-F5344CB8AC3E}">
        <p14:creationId xmlns:p14="http://schemas.microsoft.com/office/powerpoint/2010/main" val="34874949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CC8DB-C7AC-2494-41F2-EBDA9A88FE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8CB54F-2662-6CA9-A841-CC55BE948A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D521AF-E05D-D3B1-33CD-8ADB24A0B8D4}"/>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1A80B43E-D743-6847-8FF5-8BA47F6C7130}"/>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06A19137-406B-BAA1-A94B-0C905F60949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A4EB5C1-DE20-0EDD-F69F-E1E39E340C5D}"/>
              </a:ext>
            </a:extLst>
          </p:cNvPr>
          <p:cNvSpPr>
            <a:spLocks noGrp="1"/>
          </p:cNvSpPr>
          <p:nvPr>
            <p:ph type="sldNum" sz="quarter" idx="5"/>
          </p:nvPr>
        </p:nvSpPr>
        <p:spPr/>
        <p:txBody>
          <a:bodyPr/>
          <a:lstStyle/>
          <a:p>
            <a:fld id="{D1C7ABFD-37A3-0247-AEF0-0516E5DC68A6}" type="slidenum">
              <a:rPr lang="en-US" smtClean="0"/>
              <a:t>42</a:t>
            </a:fld>
            <a:endParaRPr lang="en-US"/>
          </a:p>
        </p:txBody>
      </p:sp>
    </p:spTree>
    <p:extLst>
      <p:ext uri="{BB962C8B-B14F-4D97-AF65-F5344CB8AC3E}">
        <p14:creationId xmlns:p14="http://schemas.microsoft.com/office/powerpoint/2010/main" val="1558770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7F9DE-5961-992D-8D64-9E5678738C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AEEB88-BF09-8980-F7C9-CFFA974FF1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A4C0D1-E857-21B0-23F3-87A3A303F76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450780C-A0B4-73C7-6E42-3033522ACE31}"/>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0B8E856D-CB40-85CC-8556-3A490E216D4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139C067-2167-3016-CBEA-643C7C1CF885}"/>
              </a:ext>
            </a:extLst>
          </p:cNvPr>
          <p:cNvSpPr>
            <a:spLocks noGrp="1"/>
          </p:cNvSpPr>
          <p:nvPr>
            <p:ph type="sldNum" sz="quarter" idx="5"/>
          </p:nvPr>
        </p:nvSpPr>
        <p:spPr/>
        <p:txBody>
          <a:bodyPr/>
          <a:lstStyle/>
          <a:p>
            <a:fld id="{D1C7ABFD-37A3-0247-AEF0-0516E5DC68A6}" type="slidenum">
              <a:rPr lang="en-US" smtClean="0"/>
              <a:t>43</a:t>
            </a:fld>
            <a:endParaRPr lang="en-US"/>
          </a:p>
        </p:txBody>
      </p:sp>
    </p:spTree>
    <p:extLst>
      <p:ext uri="{BB962C8B-B14F-4D97-AF65-F5344CB8AC3E}">
        <p14:creationId xmlns:p14="http://schemas.microsoft.com/office/powerpoint/2010/main" val="14384424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E15BB-3266-072D-5C6E-C7D132014B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7E8891-4F73-D904-1CFC-4DD446C63C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4BA3CC-BD39-F431-F094-4660A0039379}"/>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47BFE0AD-4F25-A621-3AE1-8CE3ABE7CCC6}"/>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E390A6B-8E47-63E3-70AE-AFCB26FFEEA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18C4B92-8DB1-158A-7B43-0047BA02E746}"/>
              </a:ext>
            </a:extLst>
          </p:cNvPr>
          <p:cNvSpPr>
            <a:spLocks noGrp="1"/>
          </p:cNvSpPr>
          <p:nvPr>
            <p:ph type="sldNum" sz="quarter" idx="5"/>
          </p:nvPr>
        </p:nvSpPr>
        <p:spPr/>
        <p:txBody>
          <a:bodyPr/>
          <a:lstStyle/>
          <a:p>
            <a:fld id="{D1C7ABFD-37A3-0247-AEF0-0516E5DC68A6}" type="slidenum">
              <a:rPr lang="en-US" smtClean="0"/>
              <a:t>44</a:t>
            </a:fld>
            <a:endParaRPr lang="en-US"/>
          </a:p>
        </p:txBody>
      </p:sp>
    </p:spTree>
    <p:extLst>
      <p:ext uri="{BB962C8B-B14F-4D97-AF65-F5344CB8AC3E}">
        <p14:creationId xmlns:p14="http://schemas.microsoft.com/office/powerpoint/2010/main" val="35380233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A065-E90C-65FE-C87A-709DAAD04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7170C-29BC-A427-8DC6-393677B1A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720083-BA59-610A-E27C-0B251DA98AE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576E241-A2A7-7567-648F-87AB46D5734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4180B1F8-1360-5829-D8FA-0DC85B58DA1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89F959-B2BB-7D48-572F-DF86785DA60E}"/>
              </a:ext>
            </a:extLst>
          </p:cNvPr>
          <p:cNvSpPr>
            <a:spLocks noGrp="1"/>
          </p:cNvSpPr>
          <p:nvPr>
            <p:ph type="sldNum" sz="quarter" idx="5"/>
          </p:nvPr>
        </p:nvSpPr>
        <p:spPr/>
        <p:txBody>
          <a:bodyPr/>
          <a:lstStyle/>
          <a:p>
            <a:fld id="{D1C7ABFD-37A3-0247-AEF0-0516E5DC68A6}" type="slidenum">
              <a:rPr lang="en-US" smtClean="0"/>
              <a:t>45</a:t>
            </a:fld>
            <a:endParaRPr lang="en-US"/>
          </a:p>
        </p:txBody>
      </p:sp>
    </p:spTree>
    <p:extLst>
      <p:ext uri="{BB962C8B-B14F-4D97-AF65-F5344CB8AC3E}">
        <p14:creationId xmlns:p14="http://schemas.microsoft.com/office/powerpoint/2010/main" val="21227358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3341C-02B4-D1CB-01C2-EEE504BED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2500B-8524-62C6-5699-F7BEB470DB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69EBF3-9DDB-06F5-B0B0-B47495025D8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CC9ED5A9-37D0-6F1D-0F01-A9B881E49CF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BE7BCB26-30A4-721B-9A9B-64901C61293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BD30246-25E4-8BD7-779E-01D8298184D8}"/>
              </a:ext>
            </a:extLst>
          </p:cNvPr>
          <p:cNvSpPr>
            <a:spLocks noGrp="1"/>
          </p:cNvSpPr>
          <p:nvPr>
            <p:ph type="sldNum" sz="quarter" idx="5"/>
          </p:nvPr>
        </p:nvSpPr>
        <p:spPr/>
        <p:txBody>
          <a:bodyPr/>
          <a:lstStyle/>
          <a:p>
            <a:fld id="{D1C7ABFD-37A3-0247-AEF0-0516E5DC68A6}" type="slidenum">
              <a:rPr lang="en-US" smtClean="0"/>
              <a:t>46</a:t>
            </a:fld>
            <a:endParaRPr lang="en-US"/>
          </a:p>
        </p:txBody>
      </p:sp>
    </p:spTree>
    <p:extLst>
      <p:ext uri="{BB962C8B-B14F-4D97-AF65-F5344CB8AC3E}">
        <p14:creationId xmlns:p14="http://schemas.microsoft.com/office/powerpoint/2010/main" val="38604061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959C-250F-8C4C-797B-51150D820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B97BB-DA55-06AC-A775-2A53023B5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3D036-FEA9-7CAA-3B16-310042A9474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47F09D4-9341-5F1F-E3BE-B27477E5100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D8DCE5E0-C14D-5EFA-17AE-CD0E5E4D22C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68E02E5-21B5-37C2-65BC-6AC516A5E800}"/>
              </a:ext>
            </a:extLst>
          </p:cNvPr>
          <p:cNvSpPr>
            <a:spLocks noGrp="1"/>
          </p:cNvSpPr>
          <p:nvPr>
            <p:ph type="sldNum" sz="quarter" idx="5"/>
          </p:nvPr>
        </p:nvSpPr>
        <p:spPr/>
        <p:txBody>
          <a:bodyPr/>
          <a:lstStyle/>
          <a:p>
            <a:fld id="{D1C7ABFD-37A3-0247-AEF0-0516E5DC68A6}" type="slidenum">
              <a:rPr lang="en-US" smtClean="0"/>
              <a:t>47</a:t>
            </a:fld>
            <a:endParaRPr lang="en-US"/>
          </a:p>
        </p:txBody>
      </p:sp>
    </p:spTree>
    <p:extLst>
      <p:ext uri="{BB962C8B-B14F-4D97-AF65-F5344CB8AC3E}">
        <p14:creationId xmlns:p14="http://schemas.microsoft.com/office/powerpoint/2010/main" val="3954110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D2F43-9146-D026-8ABC-916D2E6798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14F23-B8BF-A031-6ABB-736EBDE26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10F443-2620-A605-07EC-BC773E04DEB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428AC40-1BE6-C8A4-0DED-6C9B2F1BF82B}"/>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7BE4F8E0-E976-3D4D-70CA-159CE5933F7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D06B38C-06E8-A46C-B957-68554B162532}"/>
              </a:ext>
            </a:extLst>
          </p:cNvPr>
          <p:cNvSpPr>
            <a:spLocks noGrp="1"/>
          </p:cNvSpPr>
          <p:nvPr>
            <p:ph type="sldNum" sz="quarter" idx="5"/>
          </p:nvPr>
        </p:nvSpPr>
        <p:spPr/>
        <p:txBody>
          <a:bodyPr/>
          <a:lstStyle/>
          <a:p>
            <a:fld id="{D1C7ABFD-37A3-0247-AEF0-0516E5DC68A6}" type="slidenum">
              <a:rPr lang="en-US" smtClean="0"/>
              <a:t>48</a:t>
            </a:fld>
            <a:endParaRPr lang="en-US"/>
          </a:p>
        </p:txBody>
      </p:sp>
    </p:spTree>
    <p:extLst>
      <p:ext uri="{BB962C8B-B14F-4D97-AF65-F5344CB8AC3E}">
        <p14:creationId xmlns:p14="http://schemas.microsoft.com/office/powerpoint/2010/main" val="15595241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2FD96-19BC-5128-AA3B-F0D03284AB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316DB-C13F-E2B1-22FC-4A462CF9C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C92F8-FE1C-7D8B-BCE3-58B8F859339A}"/>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F91EACF-C6F8-6776-8622-F32637FCE2AF}"/>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49A83837-9905-73A2-DE3A-34B83AC8D6B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161C850-6450-2B29-B064-90C9BB53B30F}"/>
              </a:ext>
            </a:extLst>
          </p:cNvPr>
          <p:cNvSpPr>
            <a:spLocks noGrp="1"/>
          </p:cNvSpPr>
          <p:nvPr>
            <p:ph type="sldNum" sz="quarter" idx="5"/>
          </p:nvPr>
        </p:nvSpPr>
        <p:spPr/>
        <p:txBody>
          <a:bodyPr/>
          <a:lstStyle/>
          <a:p>
            <a:fld id="{D1C7ABFD-37A3-0247-AEF0-0516E5DC68A6}" type="slidenum">
              <a:rPr lang="en-US" smtClean="0"/>
              <a:t>49</a:t>
            </a:fld>
            <a:endParaRPr lang="en-US"/>
          </a:p>
        </p:txBody>
      </p:sp>
    </p:spTree>
    <p:extLst>
      <p:ext uri="{BB962C8B-B14F-4D97-AF65-F5344CB8AC3E}">
        <p14:creationId xmlns:p14="http://schemas.microsoft.com/office/powerpoint/2010/main" val="111084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have created the Single cell RNA Seq Snap workflow (</a:t>
            </a:r>
            <a:r>
              <a:rPr lang="en-US" dirty="0" err="1"/>
              <a:t>ScRNASeqSnap</a:t>
            </a:r>
            <a:r>
              <a:rPr lang="en-US" dirty="0"/>
              <a:t>), a dynamic, automated suite of tools and modules for upstream and downstream analyses </a:t>
            </a:r>
            <a:r>
              <a:rPr lang="en-US" b="0" dirty="0">
                <a:solidFill>
                  <a:srgbClr val="CCCCCC"/>
                </a:solidFill>
                <a:effectLst/>
                <a:latin typeface="Menlo" panose="020B0609030804020204" pitchFamily="49" charset="0"/>
              </a:rPr>
              <a:t>for analyzing single cell and single nuclei RNA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/snRNA) data from 10X sequencing technology. </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9E3C-938E-216E-9234-571B1E3FE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DA6D4-D3F1-333C-781E-136FE9190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3F809-AC02-67FE-6422-03BF665EF827}"/>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EE0CB6-0E99-0065-72C5-A2BC0E77A54B}"/>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71A2060-A333-4AC9-B6A4-CBA56F98CCF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8BED2DA-6D79-C708-2128-8625888B713F}"/>
              </a:ext>
            </a:extLst>
          </p:cNvPr>
          <p:cNvSpPr>
            <a:spLocks noGrp="1"/>
          </p:cNvSpPr>
          <p:nvPr>
            <p:ph type="sldNum" sz="quarter" idx="5"/>
          </p:nvPr>
        </p:nvSpPr>
        <p:spPr/>
        <p:txBody>
          <a:bodyPr/>
          <a:lstStyle/>
          <a:p>
            <a:fld id="{D1C7ABFD-37A3-0247-AEF0-0516E5DC68A6}" type="slidenum">
              <a:rPr lang="en-US" smtClean="0"/>
              <a:t>50</a:t>
            </a:fld>
            <a:endParaRPr lang="en-US"/>
          </a:p>
        </p:txBody>
      </p:sp>
    </p:spTree>
    <p:extLst>
      <p:ext uri="{BB962C8B-B14F-4D97-AF65-F5344CB8AC3E}">
        <p14:creationId xmlns:p14="http://schemas.microsoft.com/office/powerpoint/2010/main" val="21990997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B1E1E-EA8D-1BC3-9C76-E8FB937677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E44D5-BC64-2823-6298-5B1E16DF58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9BC17-C709-F7DE-1352-1A5105D6C962}"/>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8D2AE28-6CEB-70E1-DE29-3E66F1604555}"/>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E357E3CD-369A-7B30-597E-130E86EB298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D9D9B17-F7AC-2544-239C-D827DBA8D200}"/>
              </a:ext>
            </a:extLst>
          </p:cNvPr>
          <p:cNvSpPr>
            <a:spLocks noGrp="1"/>
          </p:cNvSpPr>
          <p:nvPr>
            <p:ph type="sldNum" sz="quarter" idx="5"/>
          </p:nvPr>
        </p:nvSpPr>
        <p:spPr/>
        <p:txBody>
          <a:bodyPr/>
          <a:lstStyle/>
          <a:p>
            <a:fld id="{D1C7ABFD-37A3-0247-AEF0-0516E5DC68A6}" type="slidenum">
              <a:rPr lang="en-US" smtClean="0"/>
              <a:t>51</a:t>
            </a:fld>
            <a:endParaRPr lang="en-US"/>
          </a:p>
        </p:txBody>
      </p:sp>
    </p:spTree>
    <p:extLst>
      <p:ext uri="{BB962C8B-B14F-4D97-AF65-F5344CB8AC3E}">
        <p14:creationId xmlns:p14="http://schemas.microsoft.com/office/powerpoint/2010/main" val="42662672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1FBC9-C6CB-8780-C4BF-56C51D0420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7E35C0-B5D8-79A9-8887-D97D50EBC8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28FD5-185D-E583-B882-6886F0C1A40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AEA6CB8-D2C2-54CE-2CA0-E9774B566607}"/>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644400B-3B39-AD89-ADA4-D723E1B8B5CA}"/>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5C2E49E-98C8-2A51-5D08-1ADD8B9E2483}"/>
              </a:ext>
            </a:extLst>
          </p:cNvPr>
          <p:cNvSpPr>
            <a:spLocks noGrp="1"/>
          </p:cNvSpPr>
          <p:nvPr>
            <p:ph type="sldNum" sz="quarter" idx="5"/>
          </p:nvPr>
        </p:nvSpPr>
        <p:spPr/>
        <p:txBody>
          <a:bodyPr/>
          <a:lstStyle/>
          <a:p>
            <a:fld id="{D1C7ABFD-37A3-0247-AEF0-0516E5DC68A6}" type="slidenum">
              <a:rPr lang="en-US" smtClean="0"/>
              <a:t>52</a:t>
            </a:fld>
            <a:endParaRPr lang="en-US"/>
          </a:p>
        </p:txBody>
      </p:sp>
    </p:spTree>
    <p:extLst>
      <p:ext uri="{BB962C8B-B14F-4D97-AF65-F5344CB8AC3E}">
        <p14:creationId xmlns:p14="http://schemas.microsoft.com/office/powerpoint/2010/main" val="38104575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44F1C-0C27-E6EE-499E-FA874463E6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05D88-86CD-38D2-DD8A-C85A856D91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7F88B4-46BC-5C1D-7621-0BDE2F9B109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8F1660F-F9EB-3FB4-F6CD-EFED0AFBAF27}"/>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3D01696F-EE6E-C12E-F36A-5635D655B866}"/>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2755CD8-09EB-26CF-ECE7-A0EC1B703CE1}"/>
              </a:ext>
            </a:extLst>
          </p:cNvPr>
          <p:cNvSpPr>
            <a:spLocks noGrp="1"/>
          </p:cNvSpPr>
          <p:nvPr>
            <p:ph type="sldNum" sz="quarter" idx="5"/>
          </p:nvPr>
        </p:nvSpPr>
        <p:spPr/>
        <p:txBody>
          <a:bodyPr/>
          <a:lstStyle/>
          <a:p>
            <a:fld id="{D1C7ABFD-37A3-0247-AEF0-0516E5DC68A6}" type="slidenum">
              <a:rPr lang="en-US" smtClean="0"/>
              <a:t>53</a:t>
            </a:fld>
            <a:endParaRPr lang="en-US"/>
          </a:p>
        </p:txBody>
      </p:sp>
    </p:spTree>
    <p:extLst>
      <p:ext uri="{BB962C8B-B14F-4D97-AF65-F5344CB8AC3E}">
        <p14:creationId xmlns:p14="http://schemas.microsoft.com/office/powerpoint/2010/main" val="13849674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2D167-302B-4B08-1141-E2A0A47DB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6217A7-1DB2-7C5C-2062-977800D4A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B1DBA-5A73-DFCC-1072-7CE22357B34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2650BB2-F4BF-D3EF-EC2E-742B75040C9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1BDCEE58-AA7B-9E61-6FC4-E4A8F6AA5BA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38E1B8F-8C61-01B8-899E-347CB193FBA7}"/>
              </a:ext>
            </a:extLst>
          </p:cNvPr>
          <p:cNvSpPr>
            <a:spLocks noGrp="1"/>
          </p:cNvSpPr>
          <p:nvPr>
            <p:ph type="sldNum" sz="quarter" idx="5"/>
          </p:nvPr>
        </p:nvSpPr>
        <p:spPr/>
        <p:txBody>
          <a:bodyPr/>
          <a:lstStyle/>
          <a:p>
            <a:fld id="{D1C7ABFD-37A3-0247-AEF0-0516E5DC68A6}" type="slidenum">
              <a:rPr lang="en-US" smtClean="0"/>
              <a:t>55</a:t>
            </a:fld>
            <a:endParaRPr lang="en-US"/>
          </a:p>
        </p:txBody>
      </p:sp>
    </p:spTree>
    <p:extLst>
      <p:ext uri="{BB962C8B-B14F-4D97-AF65-F5344CB8AC3E}">
        <p14:creationId xmlns:p14="http://schemas.microsoft.com/office/powerpoint/2010/main" val="13468088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8B875-ED03-4CDD-FE42-B9285433AE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706E13-52FB-5313-3D78-EB5776697E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48BA5-EE59-F824-ED1D-99AEBA95772D}"/>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520158AC-0AF9-F0AC-5547-360BB8060C3B}"/>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5D58CFCB-6EEA-5559-E4F7-20097FEE53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B9AB1C0-5D3E-F492-C1A7-899448F39A83}"/>
              </a:ext>
            </a:extLst>
          </p:cNvPr>
          <p:cNvSpPr>
            <a:spLocks noGrp="1"/>
          </p:cNvSpPr>
          <p:nvPr>
            <p:ph type="sldNum" sz="quarter" idx="5"/>
          </p:nvPr>
        </p:nvSpPr>
        <p:spPr/>
        <p:txBody>
          <a:bodyPr/>
          <a:lstStyle/>
          <a:p>
            <a:fld id="{D1C7ABFD-37A3-0247-AEF0-0516E5DC68A6}" type="slidenum">
              <a:rPr lang="en-US" smtClean="0"/>
              <a:t>56</a:t>
            </a:fld>
            <a:endParaRPr lang="en-US"/>
          </a:p>
        </p:txBody>
      </p:sp>
    </p:spTree>
    <p:extLst>
      <p:ext uri="{BB962C8B-B14F-4D97-AF65-F5344CB8AC3E}">
        <p14:creationId xmlns:p14="http://schemas.microsoft.com/office/powerpoint/2010/main" val="11830078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0B643-C46A-D5C1-97ED-E8F82B387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FD062-6D3F-7A14-DA6A-C0DD4519F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887ED9-BA48-41FB-A2E2-E4E5B3AE1C1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1AF322-BE10-46ED-7DA8-3F208E32C4CC}"/>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715EDEFC-2015-48C7-2305-BEEFA9D853F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594ED64-BC67-D041-2BD1-8C3EBCFC4CDC}"/>
              </a:ext>
            </a:extLst>
          </p:cNvPr>
          <p:cNvSpPr>
            <a:spLocks noGrp="1"/>
          </p:cNvSpPr>
          <p:nvPr>
            <p:ph type="sldNum" sz="quarter" idx="5"/>
          </p:nvPr>
        </p:nvSpPr>
        <p:spPr/>
        <p:txBody>
          <a:bodyPr/>
          <a:lstStyle/>
          <a:p>
            <a:fld id="{D1C7ABFD-37A3-0247-AEF0-0516E5DC68A6}" type="slidenum">
              <a:rPr lang="en-US" smtClean="0"/>
              <a:t>57</a:t>
            </a:fld>
            <a:endParaRPr lang="en-US"/>
          </a:p>
        </p:txBody>
      </p:sp>
    </p:spTree>
    <p:extLst>
      <p:ext uri="{BB962C8B-B14F-4D97-AF65-F5344CB8AC3E}">
        <p14:creationId xmlns:p14="http://schemas.microsoft.com/office/powerpoint/2010/main" val="7666059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DB438-A2FA-E30D-F779-575BF0D00D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4DDC5-B738-9726-C646-7AB9E61DEE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24ACDB-5EB0-FC52-78C0-77C76DF1B37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7A2580A-4E97-C323-EEC2-4CEBDBA2CE4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6F3FCAD-3F08-3586-2967-C2C9D09A3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B09BF67-C297-18DA-C272-6E8DD74F0FAB}"/>
              </a:ext>
            </a:extLst>
          </p:cNvPr>
          <p:cNvSpPr>
            <a:spLocks noGrp="1"/>
          </p:cNvSpPr>
          <p:nvPr>
            <p:ph type="sldNum" sz="quarter" idx="5"/>
          </p:nvPr>
        </p:nvSpPr>
        <p:spPr/>
        <p:txBody>
          <a:bodyPr/>
          <a:lstStyle/>
          <a:p>
            <a:fld id="{D1C7ABFD-37A3-0247-AEF0-0516E5DC68A6}" type="slidenum">
              <a:rPr lang="en-US" smtClean="0"/>
              <a:t>58</a:t>
            </a:fld>
            <a:endParaRPr lang="en-US"/>
          </a:p>
        </p:txBody>
      </p:sp>
    </p:spTree>
    <p:extLst>
      <p:ext uri="{BB962C8B-B14F-4D97-AF65-F5344CB8AC3E}">
        <p14:creationId xmlns:p14="http://schemas.microsoft.com/office/powerpoint/2010/main" val="35282706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E5808-F18C-1255-5AB2-863DBBED01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3C5685-453F-A2A9-B8A0-AB6DDE154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952E7E-B4B2-FCBB-F7BB-E3EC1E9D5EB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571092A-E647-3AEC-03EB-13E6AAA867E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F5815689-439F-620E-4C19-0BF75DF8DF1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714EC39-B521-2671-3D93-73CB0B2B9033}"/>
              </a:ext>
            </a:extLst>
          </p:cNvPr>
          <p:cNvSpPr>
            <a:spLocks noGrp="1"/>
          </p:cNvSpPr>
          <p:nvPr>
            <p:ph type="sldNum" sz="quarter" idx="5"/>
          </p:nvPr>
        </p:nvSpPr>
        <p:spPr/>
        <p:txBody>
          <a:bodyPr/>
          <a:lstStyle/>
          <a:p>
            <a:fld id="{D1C7ABFD-37A3-0247-AEF0-0516E5DC68A6}" type="slidenum">
              <a:rPr lang="en-US" smtClean="0"/>
              <a:t>59</a:t>
            </a:fld>
            <a:endParaRPr lang="en-US"/>
          </a:p>
        </p:txBody>
      </p:sp>
    </p:spTree>
    <p:extLst>
      <p:ext uri="{BB962C8B-B14F-4D97-AF65-F5344CB8AC3E}">
        <p14:creationId xmlns:p14="http://schemas.microsoft.com/office/powerpoint/2010/main" val="8824988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1068A-504E-082F-4CC9-8ECA94E91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CF6AD-547A-1F07-4599-9D270461F3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6C8D5-191C-904A-DA90-C2A6F351518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AEFDCCC3-30B0-0830-6DDF-603DD3280957}"/>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A8299631-021A-0980-C8F4-F8DABABC8D5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AE3FCC8-D0FF-EB4B-5637-1304B94926F2}"/>
              </a:ext>
            </a:extLst>
          </p:cNvPr>
          <p:cNvSpPr>
            <a:spLocks noGrp="1"/>
          </p:cNvSpPr>
          <p:nvPr>
            <p:ph type="sldNum" sz="quarter" idx="5"/>
          </p:nvPr>
        </p:nvSpPr>
        <p:spPr/>
        <p:txBody>
          <a:bodyPr/>
          <a:lstStyle/>
          <a:p>
            <a:fld id="{D1C7ABFD-37A3-0247-AEF0-0516E5DC68A6}" type="slidenum">
              <a:rPr lang="en-US" smtClean="0"/>
              <a:t>60</a:t>
            </a:fld>
            <a:endParaRPr lang="en-US"/>
          </a:p>
        </p:txBody>
      </p:sp>
    </p:spTree>
    <p:extLst>
      <p:ext uri="{BB962C8B-B14F-4D97-AF65-F5344CB8AC3E}">
        <p14:creationId xmlns:p14="http://schemas.microsoft.com/office/powerpoint/2010/main" val="1961237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CA7D-2584-F132-18F5-8B5E6C56E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523FE-FBAF-671D-D8CE-E1D681D5E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47EBA-8D51-E655-CD06-FD8460AEC204}"/>
              </a:ext>
            </a:extLst>
          </p:cNvPr>
          <p:cNvSpPr>
            <a:spLocks noGrp="1"/>
          </p:cNvSpPr>
          <p:nvPr>
            <p:ph type="body" idx="1"/>
          </p:nvPr>
        </p:nvSpPr>
        <p:spPr/>
        <p:txBody>
          <a:bodyPr/>
          <a:lstStyle/>
          <a:p>
            <a:r>
              <a:rPr lang="en-US" dirty="0"/>
              <a:t> if you click on Readme file you will find a thorough documentation about how to use the repo and access the code.</a:t>
            </a:r>
          </a:p>
          <a:p>
            <a:endParaRPr lang="en-US" dirty="0"/>
          </a:p>
        </p:txBody>
      </p:sp>
      <p:sp>
        <p:nvSpPr>
          <p:cNvPr id="4" name="Date Placeholder 3">
            <a:extLst>
              <a:ext uri="{FF2B5EF4-FFF2-40B4-BE49-F238E27FC236}">
                <a16:creationId xmlns:a16="http://schemas.microsoft.com/office/drawing/2014/main" id="{BA418DB5-AC75-3F2F-F01E-A79DC81BA501}"/>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E456CF3E-CB0D-4EEA-A45D-54962ED4F4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B47C6E-97EE-8FDE-A6B3-470B83E5CA4B}"/>
              </a:ext>
            </a:extLst>
          </p:cNvPr>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4297702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13FD7-21A5-01BB-8C2A-BE6BD87699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5FC8EA-2D0B-A443-3E61-26796A8A2D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D102B-1033-2AC6-B075-A13D997B792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5225065D-5C6E-60B8-FDA0-E62CE129B11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1F7411D-D089-C01A-9DE9-6D77F0EE2CF7}"/>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C02824B-CABB-4573-BE68-C01BDE745F01}"/>
              </a:ext>
            </a:extLst>
          </p:cNvPr>
          <p:cNvSpPr>
            <a:spLocks noGrp="1"/>
          </p:cNvSpPr>
          <p:nvPr>
            <p:ph type="sldNum" sz="quarter" idx="5"/>
          </p:nvPr>
        </p:nvSpPr>
        <p:spPr/>
        <p:txBody>
          <a:bodyPr/>
          <a:lstStyle/>
          <a:p>
            <a:fld id="{D1C7ABFD-37A3-0247-AEF0-0516E5DC68A6}" type="slidenum">
              <a:rPr lang="en-US" smtClean="0"/>
              <a:t>61</a:t>
            </a:fld>
            <a:endParaRPr lang="en-US"/>
          </a:p>
        </p:txBody>
      </p:sp>
    </p:spTree>
    <p:extLst>
      <p:ext uri="{BB962C8B-B14F-4D97-AF65-F5344CB8AC3E}">
        <p14:creationId xmlns:p14="http://schemas.microsoft.com/office/powerpoint/2010/main" val="16757850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99731-46FF-C615-AEC0-EFF8ADFF66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A91BD-4D34-8A32-3294-83BDB7DF99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AC361-18A6-B74D-225E-5730A7D87D2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04A81E69-F4B0-EDDE-C065-09203B19F909}"/>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7A8524A8-730B-5801-097A-880387894B9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0BEF6890-274C-3124-188A-C7BA34FDC589}"/>
              </a:ext>
            </a:extLst>
          </p:cNvPr>
          <p:cNvSpPr>
            <a:spLocks noGrp="1"/>
          </p:cNvSpPr>
          <p:nvPr>
            <p:ph type="sldNum" sz="quarter" idx="5"/>
          </p:nvPr>
        </p:nvSpPr>
        <p:spPr/>
        <p:txBody>
          <a:bodyPr/>
          <a:lstStyle/>
          <a:p>
            <a:fld id="{D1C7ABFD-37A3-0247-AEF0-0516E5DC68A6}" type="slidenum">
              <a:rPr lang="en-US" smtClean="0"/>
              <a:t>62</a:t>
            </a:fld>
            <a:endParaRPr lang="en-US"/>
          </a:p>
        </p:txBody>
      </p:sp>
    </p:spTree>
    <p:extLst>
      <p:ext uri="{BB962C8B-B14F-4D97-AF65-F5344CB8AC3E}">
        <p14:creationId xmlns:p14="http://schemas.microsoft.com/office/powerpoint/2010/main" val="7315783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129F-742F-C043-D205-12C65743E5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52713-D917-C80B-6DEF-4F2497073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43B7A-2722-C404-D367-D893F1DEC0F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9838A463-3197-0C67-DAAF-2BCAD9C6DE7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AAF223EB-97D5-529E-AB31-7097E460E82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10E1036-080E-40DE-E382-022EDD032B19}"/>
              </a:ext>
            </a:extLst>
          </p:cNvPr>
          <p:cNvSpPr>
            <a:spLocks noGrp="1"/>
          </p:cNvSpPr>
          <p:nvPr>
            <p:ph type="sldNum" sz="quarter" idx="5"/>
          </p:nvPr>
        </p:nvSpPr>
        <p:spPr/>
        <p:txBody>
          <a:bodyPr/>
          <a:lstStyle/>
          <a:p>
            <a:fld id="{D1C7ABFD-37A3-0247-AEF0-0516E5DC68A6}" type="slidenum">
              <a:rPr lang="en-US" smtClean="0"/>
              <a:t>63</a:t>
            </a:fld>
            <a:endParaRPr lang="en-US"/>
          </a:p>
        </p:txBody>
      </p:sp>
    </p:spTree>
    <p:extLst>
      <p:ext uri="{BB962C8B-B14F-4D97-AF65-F5344CB8AC3E}">
        <p14:creationId xmlns:p14="http://schemas.microsoft.com/office/powerpoint/2010/main" val="40368251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DC9CA-6BA5-C147-3013-30CC05CD5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AC0847-B844-52A7-3070-06F73CB614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26D8EA-7646-1C3F-4FC7-D1F3760B64B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1FF717A-6757-CA0A-3D9C-247727B6BD8F}"/>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4D3A21D-7761-4242-DF53-65C9754A239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08D8654-3871-36FD-54C7-88FA639AAC66}"/>
              </a:ext>
            </a:extLst>
          </p:cNvPr>
          <p:cNvSpPr>
            <a:spLocks noGrp="1"/>
          </p:cNvSpPr>
          <p:nvPr>
            <p:ph type="sldNum" sz="quarter" idx="5"/>
          </p:nvPr>
        </p:nvSpPr>
        <p:spPr/>
        <p:txBody>
          <a:bodyPr/>
          <a:lstStyle/>
          <a:p>
            <a:fld id="{D1C7ABFD-37A3-0247-AEF0-0516E5DC68A6}" type="slidenum">
              <a:rPr lang="en-US" smtClean="0"/>
              <a:t>64</a:t>
            </a:fld>
            <a:endParaRPr lang="en-US"/>
          </a:p>
        </p:txBody>
      </p:sp>
    </p:spTree>
    <p:extLst>
      <p:ext uri="{BB962C8B-B14F-4D97-AF65-F5344CB8AC3E}">
        <p14:creationId xmlns:p14="http://schemas.microsoft.com/office/powerpoint/2010/main" val="21644475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B7D2-637C-1B15-7350-5915AE2CE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098DD-49F5-62D3-BCFC-720F2D58F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09010-2903-D5EE-65E5-5974DA76900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69231708-019D-3F43-69FF-231D47FF1245}"/>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08188335-30E6-F004-B4A6-69B4503A120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E980B65-EFF1-2235-2203-10AF0AF43203}"/>
              </a:ext>
            </a:extLst>
          </p:cNvPr>
          <p:cNvSpPr>
            <a:spLocks noGrp="1"/>
          </p:cNvSpPr>
          <p:nvPr>
            <p:ph type="sldNum" sz="quarter" idx="5"/>
          </p:nvPr>
        </p:nvSpPr>
        <p:spPr/>
        <p:txBody>
          <a:bodyPr/>
          <a:lstStyle/>
          <a:p>
            <a:fld id="{D1C7ABFD-37A3-0247-AEF0-0516E5DC68A6}" type="slidenum">
              <a:rPr lang="en-US" smtClean="0"/>
              <a:t>65</a:t>
            </a:fld>
            <a:endParaRPr lang="en-US"/>
          </a:p>
        </p:txBody>
      </p:sp>
    </p:spTree>
    <p:extLst>
      <p:ext uri="{BB962C8B-B14F-4D97-AF65-F5344CB8AC3E}">
        <p14:creationId xmlns:p14="http://schemas.microsoft.com/office/powerpoint/2010/main" val="24505168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04C18-99CE-9619-48E2-5AFB11C03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11610-D727-4290-177B-A8F2EB20F4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E19E8-5E4E-3D69-4B58-C5B016A5175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359E12-B3DF-E600-85C2-5C9159164B2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F2772832-8358-6BD5-69B1-15EA89A6CB5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36A3A07-6A7D-C95A-1FEB-0EAB06D0D03A}"/>
              </a:ext>
            </a:extLst>
          </p:cNvPr>
          <p:cNvSpPr>
            <a:spLocks noGrp="1"/>
          </p:cNvSpPr>
          <p:nvPr>
            <p:ph type="sldNum" sz="quarter" idx="5"/>
          </p:nvPr>
        </p:nvSpPr>
        <p:spPr/>
        <p:txBody>
          <a:bodyPr/>
          <a:lstStyle/>
          <a:p>
            <a:fld id="{D1C7ABFD-37A3-0247-AEF0-0516E5DC68A6}" type="slidenum">
              <a:rPr lang="en-US" smtClean="0"/>
              <a:t>66</a:t>
            </a:fld>
            <a:endParaRPr lang="en-US"/>
          </a:p>
        </p:txBody>
      </p:sp>
    </p:spTree>
    <p:extLst>
      <p:ext uri="{BB962C8B-B14F-4D97-AF65-F5344CB8AC3E}">
        <p14:creationId xmlns:p14="http://schemas.microsoft.com/office/powerpoint/2010/main" val="5241088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E63EA-DE10-43A6-F46C-E6A0783A29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E3E30E-1007-7C10-6E91-E7DECBBA3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FDB55-3B96-7655-37C2-AB8A95783F2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679F5A4-3377-33C9-A853-29BED475E03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56C9B83-566F-02C2-F4B5-E06B9D298B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6629ADB-4153-8FC7-75E2-367461785242}"/>
              </a:ext>
            </a:extLst>
          </p:cNvPr>
          <p:cNvSpPr>
            <a:spLocks noGrp="1"/>
          </p:cNvSpPr>
          <p:nvPr>
            <p:ph type="sldNum" sz="quarter" idx="5"/>
          </p:nvPr>
        </p:nvSpPr>
        <p:spPr/>
        <p:txBody>
          <a:bodyPr/>
          <a:lstStyle/>
          <a:p>
            <a:fld id="{D1C7ABFD-37A3-0247-AEF0-0516E5DC68A6}" type="slidenum">
              <a:rPr lang="en-US" smtClean="0"/>
              <a:t>67</a:t>
            </a:fld>
            <a:endParaRPr lang="en-US"/>
          </a:p>
        </p:txBody>
      </p:sp>
    </p:spTree>
    <p:extLst>
      <p:ext uri="{BB962C8B-B14F-4D97-AF65-F5344CB8AC3E}">
        <p14:creationId xmlns:p14="http://schemas.microsoft.com/office/powerpoint/2010/main" val="10053424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A0928-DF91-B0F6-D715-4BE056702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06DF3-639C-3615-FA63-BD6C0552D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49BE5-06F8-486F-A82A-74768B4C9F7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580055-A12B-BAEF-A524-06BD7CB3741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F21C3838-BF96-0A23-8772-5A8405432FA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1F28151-1BE6-83E3-6CFD-00DFE9B3D66F}"/>
              </a:ext>
            </a:extLst>
          </p:cNvPr>
          <p:cNvSpPr>
            <a:spLocks noGrp="1"/>
          </p:cNvSpPr>
          <p:nvPr>
            <p:ph type="sldNum" sz="quarter" idx="5"/>
          </p:nvPr>
        </p:nvSpPr>
        <p:spPr/>
        <p:txBody>
          <a:bodyPr/>
          <a:lstStyle/>
          <a:p>
            <a:fld id="{D1C7ABFD-37A3-0247-AEF0-0516E5DC68A6}" type="slidenum">
              <a:rPr lang="en-US" smtClean="0"/>
              <a:t>68</a:t>
            </a:fld>
            <a:endParaRPr lang="en-US"/>
          </a:p>
        </p:txBody>
      </p:sp>
    </p:spTree>
    <p:extLst>
      <p:ext uri="{BB962C8B-B14F-4D97-AF65-F5344CB8AC3E}">
        <p14:creationId xmlns:p14="http://schemas.microsoft.com/office/powerpoint/2010/main" val="4239629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FE7E-612E-4535-0384-3983EBA8D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79654-472B-959B-7013-0FE498015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BDE0B-E9BE-7A75-D14E-278B723D3828}"/>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DE4EA7FF-89B1-65D6-3F7A-37612A99D01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DEF6A146-00C6-78C4-8336-DA9BD0E0A86F}"/>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0EF8582-D9EF-7D2B-7572-CBDAE396313E}"/>
              </a:ext>
            </a:extLst>
          </p:cNvPr>
          <p:cNvSpPr>
            <a:spLocks noGrp="1"/>
          </p:cNvSpPr>
          <p:nvPr>
            <p:ph type="sldNum" sz="quarter" idx="5"/>
          </p:nvPr>
        </p:nvSpPr>
        <p:spPr/>
        <p:txBody>
          <a:bodyPr/>
          <a:lstStyle/>
          <a:p>
            <a:fld id="{D1C7ABFD-37A3-0247-AEF0-0516E5DC68A6}" type="slidenum">
              <a:rPr lang="en-US" smtClean="0"/>
              <a:t>69</a:t>
            </a:fld>
            <a:endParaRPr lang="en-US"/>
          </a:p>
        </p:txBody>
      </p:sp>
    </p:spTree>
    <p:extLst>
      <p:ext uri="{BB962C8B-B14F-4D97-AF65-F5344CB8AC3E}">
        <p14:creationId xmlns:p14="http://schemas.microsoft.com/office/powerpoint/2010/main" val="3776158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70</a:t>
            </a:fld>
            <a:endParaRPr lang="en-US"/>
          </a:p>
        </p:txBody>
      </p:sp>
    </p:spTree>
    <p:extLst>
      <p:ext uri="{BB962C8B-B14F-4D97-AF65-F5344CB8AC3E}">
        <p14:creationId xmlns:p14="http://schemas.microsoft.com/office/powerpoint/2010/main" val="2233316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81EB4-2DC9-1F1E-3C76-8E181661B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6CA3B-E846-58F8-E2A8-9C86BFEE9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76CBA-46D7-A9B0-8831-1C1BDDF1E442}"/>
              </a:ext>
            </a:extLst>
          </p:cNvPr>
          <p:cNvSpPr>
            <a:spLocks noGrp="1"/>
          </p:cNvSpPr>
          <p:nvPr>
            <p:ph type="body" idx="1"/>
          </p:nvPr>
        </p:nvSpPr>
        <p:spPr/>
        <p:txBody>
          <a:bodyPr/>
          <a:lstStyle/>
          <a:p>
            <a:r>
              <a:rPr lang="en-US" dirty="0"/>
              <a:t>There are two options to access the code in the GitHub repository. The first option is to </a:t>
            </a:r>
          </a:p>
        </p:txBody>
      </p:sp>
      <p:sp>
        <p:nvSpPr>
          <p:cNvPr id="4" name="Date Placeholder 3">
            <a:extLst>
              <a:ext uri="{FF2B5EF4-FFF2-40B4-BE49-F238E27FC236}">
                <a16:creationId xmlns:a16="http://schemas.microsoft.com/office/drawing/2014/main" id="{0B66244A-6071-8309-3E64-D6C485908F4B}"/>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45907082-D4CF-CA5B-ECEC-D4B935ECB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DF64261-4BFD-1AAC-8991-26C92353397D}"/>
              </a:ext>
            </a:extLst>
          </p:cNvPr>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11921105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9FD82-4BFE-FED3-0097-9EF5E1A1B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C3BFD3-8B3E-8D73-3AA5-BB309FC41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AE1192-52A1-DCA2-DAF3-1C4FC63B76C1}"/>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a:extLst>
              <a:ext uri="{FF2B5EF4-FFF2-40B4-BE49-F238E27FC236}">
                <a16:creationId xmlns:a16="http://schemas.microsoft.com/office/drawing/2014/main" id="{5E2379DE-48F6-2C6C-FBCD-26E5C6C1C5CF}"/>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C0135CCA-134B-B182-40CD-83018C50C00F}"/>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0325466-CBC3-B78D-68E4-0CE2E3196C61}"/>
              </a:ext>
            </a:extLst>
          </p:cNvPr>
          <p:cNvSpPr>
            <a:spLocks noGrp="1"/>
          </p:cNvSpPr>
          <p:nvPr>
            <p:ph type="sldNum" sz="quarter" idx="5"/>
          </p:nvPr>
        </p:nvSpPr>
        <p:spPr/>
        <p:txBody>
          <a:bodyPr/>
          <a:lstStyle/>
          <a:p>
            <a:fld id="{D1C7ABFD-37A3-0247-AEF0-0516E5DC68A6}" type="slidenum">
              <a:rPr lang="en-US" smtClean="0"/>
              <a:t>71</a:t>
            </a:fld>
            <a:endParaRPr lang="en-US"/>
          </a:p>
        </p:txBody>
      </p:sp>
    </p:spTree>
    <p:extLst>
      <p:ext uri="{BB962C8B-B14F-4D97-AF65-F5344CB8AC3E}">
        <p14:creationId xmlns:p14="http://schemas.microsoft.com/office/powerpoint/2010/main" val="4042559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Walk them through the main folder</a:t>
            </a:r>
          </a:p>
          <a:p>
            <a:pPr marL="342900" indent="-342900">
              <a:buAutoNum type="arabicPeriod"/>
            </a:pPr>
            <a:r>
              <a:rPr lang="en-US" dirty="0"/>
              <a:t>upstream-analysis: plots/01_Seurat_qc/DST800</a:t>
            </a:r>
          </a:p>
          <a:p>
            <a:pPr marL="342900" indent="-342900">
              <a:buAutoNum type="arabicPeriod"/>
            </a:pPr>
            <a:r>
              <a:rPr lang="en-US" dirty="0"/>
              <a:t>upstream-analysis: plots/04_Filter_object</a:t>
            </a:r>
          </a:p>
          <a:p>
            <a:pPr marL="342900" indent="-342900">
              <a:buAutoNum type="arabicPeriod"/>
            </a:pPr>
            <a:r>
              <a:rPr lang="en-US" dirty="0"/>
              <a:t>upstream-analysis: plots/05_Final_summary_report</a:t>
            </a:r>
          </a:p>
          <a:p>
            <a:pPr marL="342900" indent="-342900">
              <a:buAutoNum type="arabicPeriod"/>
            </a:pPr>
            <a:r>
              <a:rPr lang="en-US" dirty="0"/>
              <a:t>integrative-analysis: plots/Report_integrative_analysis_harmony_2024-06-24.html</a:t>
            </a:r>
          </a:p>
          <a:p>
            <a:pPr marL="342900" indent="-342900">
              <a:buAutoNum type="arabicPeriod"/>
            </a:pPr>
            <a:r>
              <a:rPr lang="en-US" dirty="0"/>
              <a:t>cell-types-annotation: plots/01_cell_types_annotation_SingleR/Report_cell_types_annotation_SingleR_broad_2024-07-17.html</a:t>
            </a:r>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73</a:t>
            </a:fld>
            <a:endParaRPr lang="en-US"/>
          </a:p>
        </p:txBody>
      </p:sp>
    </p:spTree>
    <p:extLst>
      <p:ext uri="{BB962C8B-B14F-4D97-AF65-F5344CB8AC3E}">
        <p14:creationId xmlns:p14="http://schemas.microsoft.com/office/powerpoint/2010/main" val="7552177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74</a:t>
            </a:fld>
            <a:endParaRPr lang="en-US"/>
          </a:p>
        </p:txBody>
      </p:sp>
    </p:spTree>
    <p:extLst>
      <p:ext uri="{BB962C8B-B14F-4D97-AF65-F5344CB8AC3E}">
        <p14:creationId xmlns:p14="http://schemas.microsoft.com/office/powerpoint/2010/main" val="373620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C7647-2F5B-98C2-D8CA-67322E2EA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8CC2D8-1EFB-16AC-1186-415073CBF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F49C13-37B5-E16D-AF67-B7C2BDF77410}"/>
              </a:ext>
            </a:extLst>
          </p:cNvPr>
          <p:cNvSpPr>
            <a:spLocks noGrp="1"/>
          </p:cNvSpPr>
          <p:nvPr>
            <p:ph type="body" idx="1"/>
          </p:nvPr>
        </p:nvSpPr>
        <p:spPr/>
        <p:txBody>
          <a:bodyPr/>
          <a:lstStyle/>
          <a:p>
            <a:r>
              <a:rPr lang="en-US" dirty="0"/>
              <a:t>There are two options to access the code in the GitHub repository. The first option is to </a:t>
            </a:r>
          </a:p>
        </p:txBody>
      </p:sp>
      <p:sp>
        <p:nvSpPr>
          <p:cNvPr id="4" name="Date Placeholder 3">
            <a:extLst>
              <a:ext uri="{FF2B5EF4-FFF2-40B4-BE49-F238E27FC236}">
                <a16:creationId xmlns:a16="http://schemas.microsoft.com/office/drawing/2014/main" id="{F7B327A8-FAEC-2FC3-FCB1-E1EEF2B447D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10767E86-3193-1EB2-0F8C-BC61241E49D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D9D4C16-3D09-F669-5DB5-EB356AE03BD2}"/>
              </a:ext>
            </a:extLst>
          </p:cNvPr>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872265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41B61-BB2E-D13A-417D-F786F1F31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7BF9D-ACEA-68F4-5EE3-11A40DBA22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5EFBC6-2589-EDB1-069A-468B1252E3BC}"/>
              </a:ext>
            </a:extLst>
          </p:cNvPr>
          <p:cNvSpPr>
            <a:spLocks noGrp="1"/>
          </p:cNvSpPr>
          <p:nvPr>
            <p:ph type="body" idx="1"/>
          </p:nvPr>
        </p:nvSpPr>
        <p:spPr/>
        <p:txBody>
          <a:bodyPr/>
          <a:lstStyle/>
          <a:p>
            <a:r>
              <a:rPr lang="en-US" dirty="0"/>
              <a:t>There are two options to access the code in the GitHub repository. The first option is to </a:t>
            </a:r>
          </a:p>
        </p:txBody>
      </p:sp>
      <p:sp>
        <p:nvSpPr>
          <p:cNvPr id="4" name="Date Placeholder 3">
            <a:extLst>
              <a:ext uri="{FF2B5EF4-FFF2-40B4-BE49-F238E27FC236}">
                <a16:creationId xmlns:a16="http://schemas.microsoft.com/office/drawing/2014/main" id="{97A7695D-232F-1B01-7F9C-8D50F34500CF}"/>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2CA0E486-6DC4-32AC-D472-A7FF60C6B3E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F7F6507-EB3F-3DC4-8D82-3FE64C57D499}"/>
              </a:ext>
            </a:extLst>
          </p:cNvPr>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28274105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5"/>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11.xml"/><Relationship Id="rId1" Type="http://schemas.openxmlformats.org/officeDocument/2006/relationships/slideLayout" Target="../slideLayouts/slideLayout50.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12.xml"/><Relationship Id="rId1" Type="http://schemas.openxmlformats.org/officeDocument/2006/relationships/slideLayout" Target="../slideLayouts/slideLayout50.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github.com/stjude-dnb-binfcore/trainings/tree/main/courses/Automation-Reproducibility-compbio" TargetMode="External"/><Relationship Id="rId2" Type="http://schemas.openxmlformats.org/officeDocument/2006/relationships/notesSlide" Target="../notesSlides/notesSlide14.xml"/><Relationship Id="rId1" Type="http://schemas.openxmlformats.org/officeDocument/2006/relationships/slideLayout" Target="../slideLayouts/slideLayout64.xml"/><Relationship Id="rId6" Type="http://schemas.openxmlformats.org/officeDocument/2006/relationships/image" Target="../media/image26.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4.xml"/><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0.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0.xml"/><Relationship Id="rId5" Type="http://schemas.openxmlformats.org/officeDocument/2006/relationships/image" Target="../media/image31.png"/><Relationship Id="rId4" Type="http://schemas.openxmlformats.org/officeDocument/2006/relationships/hyperlink" Target="https://github.com/stjude-dnb-binfcore/sc-rna-seq-snap"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0.xml"/><Relationship Id="rId5" Type="http://schemas.openxmlformats.org/officeDocument/2006/relationships/image" Target="../media/image35.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4.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64.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4.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4.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4.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4.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64.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64.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64.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43.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43.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6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64.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64.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64.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64.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64.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64.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64.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64.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64.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43.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64.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64.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64.xml"/><Relationship Id="rId5" Type="http://schemas.openxmlformats.org/officeDocument/2006/relationships/image" Target="../media/image56.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64.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64.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64.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64.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64.xml"/><Relationship Id="rId6" Type="http://schemas.microsoft.com/office/2007/relationships/hdphoto" Target="../media/hdphoto2.wdp"/><Relationship Id="rId5" Type="http://schemas.openxmlformats.org/officeDocument/2006/relationships/image" Target="../media/image43.pn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3.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64.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64.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64.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64.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64.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64.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64.xml"/><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64.xml"/><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64.xml"/><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5.xml"/><Relationship Id="rId1" Type="http://schemas.openxmlformats.org/officeDocument/2006/relationships/slideLayout" Target="../slideLayouts/slideLayout64.xml"/><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64.xml"/><Relationship Id="rId5" Type="http://schemas.microsoft.com/office/2007/relationships/hdphoto" Target="../media/hdphoto2.wdp"/><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7.xml"/><Relationship Id="rId1" Type="http://schemas.openxmlformats.org/officeDocument/2006/relationships/slideLayout" Target="../slideLayouts/slideLayout64.xml"/></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8.xml"/><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70.xml.rels><?xml version="1.0" encoding="UTF-8" standalone="yes"?>
<Relationships xmlns="http://schemas.openxmlformats.org/package/2006/relationships"><Relationship Id="rId8" Type="http://schemas.openxmlformats.org/officeDocument/2006/relationships/hyperlink" Target="https://github.com/stjude-dnb-binfcore/trainings/tree/main/courses/sc-rna-seq-snap-repo/resources" TargetMode="External"/><Relationship Id="rId3" Type="http://schemas.openxmlformats.org/officeDocument/2006/relationships/hyperlink" Target="https://github.com/stjude-dnb-binfcore/trainings/tree/main/courses/Automation-Reproducibility-compbio" TargetMode="External"/><Relationship Id="rId7" Type="http://schemas.openxmlformats.org/officeDocument/2006/relationships/hyperlink" Target="https://towardsdatascience.com/docker-for-data-scientists-5732501f0ba4" TargetMode="External"/><Relationship Id="rId2" Type="http://schemas.openxmlformats.org/officeDocument/2006/relationships/notesSlide" Target="../notesSlides/notesSlide69.xml"/><Relationship Id="rId1" Type="http://schemas.openxmlformats.org/officeDocument/2006/relationships/slideLayout" Target="../slideLayouts/slideLayout64.xml"/><Relationship Id="rId6" Type="http://schemas.openxmlformats.org/officeDocument/2006/relationships/hyperlink" Target="https://docker-curriculum.com/" TargetMode="External"/><Relationship Id="rId5" Type="http://schemas.openxmlformats.org/officeDocument/2006/relationships/hyperlink" Target="https://docs.github.com/en" TargetMode="External"/><Relationship Id="rId4" Type="http://schemas.openxmlformats.org/officeDocument/2006/relationships/hyperlink" Target="https://jhudatascience.org/Documentation_and_Usability/"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3.xml"/></Relationships>
</file>

<file path=ppt/slides/_rels/slide7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1.xml"/><Relationship Id="rId1" Type="http://schemas.openxmlformats.org/officeDocument/2006/relationships/slideLayout" Target="../slideLayouts/slideLayout63.xml"/></Relationships>
</file>

<file path=ppt/slides/_rels/slide74.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66.jpeg"/><Relationship Id="rId2" Type="http://schemas.openxmlformats.org/officeDocument/2006/relationships/notesSlide" Target="../notesSlides/notesSlide72.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gi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4.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a:xfrm>
            <a:off x="44181" y="4163219"/>
            <a:ext cx="9873547" cy="1478756"/>
          </a:xfrm>
        </p:spPr>
        <p:txBody>
          <a:bodyPr>
            <a:noAutofit/>
          </a:bodyPr>
          <a:lstStyle/>
          <a:p>
            <a:pPr algn="ctr">
              <a:spcBef>
                <a:spcPts val="0"/>
              </a:spcBef>
            </a:pPr>
            <a:r>
              <a:rPr lang="en-US" sz="3600" dirty="0" err="1">
                <a:latin typeface="+mj-lt"/>
                <a:cs typeface="Calibri" panose="020F0502020204030204" pitchFamily="34" charset="0"/>
              </a:rPr>
              <a:t>ScRNASeqSnap</a:t>
            </a:r>
            <a:r>
              <a:rPr lang="en-US" sz="3600" dirty="0">
                <a:latin typeface="+mj-lt"/>
                <a:cs typeface="Calibri" panose="020F0502020204030204" pitchFamily="34" charset="0"/>
              </a:rPr>
              <a:t>: </a:t>
            </a:r>
          </a:p>
          <a:p>
            <a:pPr algn="ctr">
              <a:spcBef>
                <a:spcPts val="0"/>
              </a:spcBef>
            </a:pPr>
            <a:r>
              <a:rPr lang="en-US" sz="3600" dirty="0">
                <a:latin typeface="+mj-lt"/>
                <a:cs typeface="Calibri" panose="020F0502020204030204" pitchFamily="34" charset="0"/>
              </a:rPr>
              <a:t>Single cell RNA Seq Snap workflow</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sz="2000" dirty="0"/>
              <a:t>Antonia (Tonia) Chroni, PhD</a:t>
            </a:r>
          </a:p>
          <a:p>
            <a:r>
              <a:rPr lang="en-US" sz="2000" dirty="0"/>
              <a:t>Senior Bioinformatics Research Scientist</a:t>
            </a:r>
          </a:p>
          <a:p>
            <a:r>
              <a:rPr lang="en-US" sz="2000"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December 10,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1026" name="Picture 2" descr="ScRNASeqSnap repository logo">
            <a:extLst>
              <a:ext uri="{FF2B5EF4-FFF2-40B4-BE49-F238E27FC236}">
                <a16:creationId xmlns:a16="http://schemas.microsoft.com/office/drawing/2014/main" id="{6D63E289-3514-0941-E715-2A6E1836A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728" y="3163704"/>
            <a:ext cx="7684472" cy="417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47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843112B-EF30-9A67-7A69-0635A56DE413}"/>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20D9D73-FAF1-7FC0-4DFD-5962F85A146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10</a:t>
            </a:fld>
            <a:endParaRPr lang="en-US"/>
          </a:p>
        </p:txBody>
      </p:sp>
      <p:pic>
        <p:nvPicPr>
          <p:cNvPr id="2" name="Picture 1">
            <a:extLst>
              <a:ext uri="{FF2B5EF4-FFF2-40B4-BE49-F238E27FC236}">
                <a16:creationId xmlns:a16="http://schemas.microsoft.com/office/drawing/2014/main" id="{1581B52D-BD07-7624-FE8F-C11AF62C598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25792D25-4925-5E90-1DA1-130E677BC732}"/>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C5B2F70-CABD-B266-F932-07868A8E29BA}"/>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E210053-5A51-F553-FF56-083F16400384}"/>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F97629D2-11BE-7FD1-30EE-7452CFC6AFB7}"/>
              </a:ext>
            </a:extLst>
          </p:cNvPr>
          <p:cNvSpPr/>
          <p:nvPr/>
        </p:nvSpPr>
        <p:spPr>
          <a:xfrm flipV="1">
            <a:off x="11270912" y="3093113"/>
            <a:ext cx="787738" cy="32160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3F8DD17D-E321-76E8-6F60-101F1CD2B8C1}"/>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sp>
        <p:nvSpPr>
          <p:cNvPr id="15" name="Title 1">
            <a:extLst>
              <a:ext uri="{FF2B5EF4-FFF2-40B4-BE49-F238E27FC236}">
                <a16:creationId xmlns:a16="http://schemas.microsoft.com/office/drawing/2014/main" id="{99623D5E-F0D4-4BDE-65FF-29C86687CA49}"/>
              </a:ext>
            </a:extLst>
          </p:cNvPr>
          <p:cNvSpPr txBox="1">
            <a:spLocks/>
          </p:cNvSpPr>
          <p:nvPr/>
        </p:nvSpPr>
        <p:spPr>
          <a:xfrm>
            <a:off x="1000349" y="13317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Click the “Fork” button</a:t>
            </a:r>
          </a:p>
        </p:txBody>
      </p:sp>
    </p:spTree>
    <p:extLst>
      <p:ext uri="{BB962C8B-B14F-4D97-AF65-F5344CB8AC3E}">
        <p14:creationId xmlns:p14="http://schemas.microsoft.com/office/powerpoint/2010/main" val="1166458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E36BD8-490C-734E-A1E5-95CC6D9B8D65}"/>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426B7535-F207-602B-D3AF-52694D44B13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11</a:t>
            </a:fld>
            <a:endParaRPr lang="en-US"/>
          </a:p>
        </p:txBody>
      </p:sp>
      <p:sp>
        <p:nvSpPr>
          <p:cNvPr id="3" name="Rectangle 2">
            <a:extLst>
              <a:ext uri="{FF2B5EF4-FFF2-40B4-BE49-F238E27FC236}">
                <a16:creationId xmlns:a16="http://schemas.microsoft.com/office/drawing/2014/main" id="{BC43BBA2-EECF-32AD-7CA1-F6E552E66492}"/>
              </a:ext>
            </a:extLst>
          </p:cNvPr>
          <p:cNvSpPr/>
          <p:nvPr/>
        </p:nvSpPr>
        <p:spPr>
          <a:xfrm>
            <a:off x="13448727" y="2689824"/>
            <a:ext cx="399549"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F5E360-D43D-F4B9-15C5-8CF57622F6A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86AEC9C-E57A-88C2-2A06-FF82C5184C50}"/>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3"/>
              </a:rPr>
              <a:t>https://github.com/stjude-dnb-binfcore/sc-rna-seq-snap</a:t>
            </a:r>
            <a:r>
              <a:rPr lang="en-US" sz="1200" i="0" u="none" strike="noStrike" dirty="0">
                <a:effectLst/>
              </a:rPr>
              <a:t> </a:t>
            </a:r>
            <a:endParaRPr lang="en-US" sz="1200" dirty="0"/>
          </a:p>
        </p:txBody>
      </p:sp>
      <p:sp>
        <p:nvSpPr>
          <p:cNvPr id="14" name="Title 1">
            <a:extLst>
              <a:ext uri="{FF2B5EF4-FFF2-40B4-BE49-F238E27FC236}">
                <a16:creationId xmlns:a16="http://schemas.microsoft.com/office/drawing/2014/main" id="{4B6188D9-4860-A0F5-82E1-F1DC963C1445}"/>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pic>
        <p:nvPicPr>
          <p:cNvPr id="17" name="Picture 16" descr="A screenshot of a computer&#10;&#10;Description automatically generated">
            <a:extLst>
              <a:ext uri="{FF2B5EF4-FFF2-40B4-BE49-F238E27FC236}">
                <a16:creationId xmlns:a16="http://schemas.microsoft.com/office/drawing/2014/main" id="{83E47BDF-017C-9253-B102-BC4D130038C8}"/>
              </a:ext>
            </a:extLst>
          </p:cNvPr>
          <p:cNvPicPr>
            <a:picLocks noChangeAspect="1"/>
          </p:cNvPicPr>
          <p:nvPr/>
        </p:nvPicPr>
        <p:blipFill>
          <a:blip r:embed="rId4"/>
          <a:stretch>
            <a:fillRect/>
          </a:stretch>
        </p:blipFill>
        <p:spPr>
          <a:xfrm>
            <a:off x="4615843" y="3315230"/>
            <a:ext cx="8942996" cy="4670281"/>
          </a:xfrm>
          <a:prstGeom prst="rect">
            <a:avLst/>
          </a:prstGeom>
        </p:spPr>
      </p:pic>
      <p:sp>
        <p:nvSpPr>
          <p:cNvPr id="18" name="Rectangle 17">
            <a:extLst>
              <a:ext uri="{FF2B5EF4-FFF2-40B4-BE49-F238E27FC236}">
                <a16:creationId xmlns:a16="http://schemas.microsoft.com/office/drawing/2014/main" id="{4B4B90EB-4A3B-4E0E-E306-AC254E27E0CF}"/>
              </a:ext>
            </a:extLst>
          </p:cNvPr>
          <p:cNvSpPr/>
          <p:nvPr/>
        </p:nvSpPr>
        <p:spPr>
          <a:xfrm rot="5400000">
            <a:off x="8774638" y="-1468971"/>
            <a:ext cx="625406" cy="894299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A6F0CA-9304-4064-B6C1-D520FD4D7076}"/>
              </a:ext>
            </a:extLst>
          </p:cNvPr>
          <p:cNvSpPr/>
          <p:nvPr/>
        </p:nvSpPr>
        <p:spPr>
          <a:xfrm rot="5400000">
            <a:off x="8723849" y="3833749"/>
            <a:ext cx="733877" cy="89361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E6CC4235-33CE-F70C-E657-691FD2B68A98}"/>
              </a:ext>
            </a:extLst>
          </p:cNvPr>
          <p:cNvSpPr txBox="1">
            <a:spLocks/>
          </p:cNvSpPr>
          <p:nvPr/>
        </p:nvSpPr>
        <p:spPr>
          <a:xfrm>
            <a:off x="1135874" y="13695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Change the name if you like, but probably not; click “Create fork”</a:t>
            </a:r>
          </a:p>
        </p:txBody>
      </p:sp>
    </p:spTree>
    <p:extLst>
      <p:ext uri="{BB962C8B-B14F-4D97-AF65-F5344CB8AC3E}">
        <p14:creationId xmlns:p14="http://schemas.microsoft.com/office/powerpoint/2010/main" val="207088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46AECA1-DED2-916A-534E-640C5A67CC72}"/>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99D1EAC9-ABB9-2FFF-4439-3A4D43A32894}"/>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12</a:t>
            </a:fld>
            <a:endParaRPr lang="en-US"/>
          </a:p>
        </p:txBody>
      </p:sp>
      <p:sp>
        <p:nvSpPr>
          <p:cNvPr id="3" name="Rectangle 2">
            <a:extLst>
              <a:ext uri="{FF2B5EF4-FFF2-40B4-BE49-F238E27FC236}">
                <a16:creationId xmlns:a16="http://schemas.microsoft.com/office/drawing/2014/main" id="{2C15D315-D81B-32A4-60DA-0F3AA0764E4D}"/>
              </a:ext>
            </a:extLst>
          </p:cNvPr>
          <p:cNvSpPr/>
          <p:nvPr/>
        </p:nvSpPr>
        <p:spPr>
          <a:xfrm>
            <a:off x="13448727" y="2665024"/>
            <a:ext cx="399549" cy="60037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D0E8787-6901-1D29-6960-6D3B570A1501}"/>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249EE9-E889-399A-BAF7-BAC0F3C538F5}"/>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3"/>
              </a:rPr>
              <a:t>https://github.com/stjude-dnb-binfcore/sc-rna-seq-snap</a:t>
            </a:r>
            <a:r>
              <a:rPr lang="en-US" sz="1200" i="0" u="none" strike="noStrike" dirty="0">
                <a:effectLst/>
              </a:rPr>
              <a:t> </a:t>
            </a:r>
            <a:endParaRPr lang="en-US" sz="1200" dirty="0"/>
          </a:p>
        </p:txBody>
      </p:sp>
      <p:sp>
        <p:nvSpPr>
          <p:cNvPr id="14" name="Title 1">
            <a:extLst>
              <a:ext uri="{FF2B5EF4-FFF2-40B4-BE49-F238E27FC236}">
                <a16:creationId xmlns:a16="http://schemas.microsoft.com/office/drawing/2014/main" id="{5DDB66E4-7971-3366-2C55-5E7F2CDA79DF}"/>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sp>
        <p:nvSpPr>
          <p:cNvPr id="18" name="Rectangle 17">
            <a:extLst>
              <a:ext uri="{FF2B5EF4-FFF2-40B4-BE49-F238E27FC236}">
                <a16:creationId xmlns:a16="http://schemas.microsoft.com/office/drawing/2014/main" id="{B14063A2-2357-6A4D-0064-ABEED4796E0C}"/>
              </a:ext>
            </a:extLst>
          </p:cNvPr>
          <p:cNvSpPr/>
          <p:nvPr/>
        </p:nvSpPr>
        <p:spPr>
          <a:xfrm rot="5400000">
            <a:off x="8778085" y="-1465524"/>
            <a:ext cx="625406" cy="89361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DD5DCC-7E14-CDA9-D218-298E8442D35C}"/>
              </a:ext>
            </a:extLst>
          </p:cNvPr>
          <p:cNvSpPr/>
          <p:nvPr/>
        </p:nvSpPr>
        <p:spPr>
          <a:xfrm rot="5400000">
            <a:off x="8723849" y="3833749"/>
            <a:ext cx="733877" cy="89361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E8B22856-2CD4-D620-7CDD-258BB8B59233}"/>
              </a:ext>
            </a:extLst>
          </p:cNvPr>
          <p:cNvSpPr txBox="1">
            <a:spLocks/>
          </p:cNvSpPr>
          <p:nvPr/>
        </p:nvSpPr>
        <p:spPr>
          <a:xfrm>
            <a:off x="1135874" y="13695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Enjoy your new repo!</a:t>
            </a:r>
          </a:p>
        </p:txBody>
      </p:sp>
      <p:pic>
        <p:nvPicPr>
          <p:cNvPr id="2" name="Picture 1">
            <a:extLst>
              <a:ext uri="{FF2B5EF4-FFF2-40B4-BE49-F238E27FC236}">
                <a16:creationId xmlns:a16="http://schemas.microsoft.com/office/drawing/2014/main" id="{443D9E88-B40B-CCFE-47D3-B21B4E7D5531}"/>
              </a:ext>
            </a:extLst>
          </p:cNvPr>
          <p:cNvPicPr>
            <a:picLocks noChangeAspect="1"/>
          </p:cNvPicPr>
          <p:nvPr/>
        </p:nvPicPr>
        <p:blipFill>
          <a:blip r:embed="rId4"/>
          <a:srcRect r="10994"/>
          <a:stretch/>
        </p:blipFill>
        <p:spPr>
          <a:xfrm>
            <a:off x="4594995" y="2640223"/>
            <a:ext cx="9053506" cy="6003627"/>
          </a:xfrm>
          <a:prstGeom prst="rect">
            <a:avLst/>
          </a:prstGeom>
        </p:spPr>
      </p:pic>
      <p:sp>
        <p:nvSpPr>
          <p:cNvPr id="10" name="Right Arrow 9">
            <a:extLst>
              <a:ext uri="{FF2B5EF4-FFF2-40B4-BE49-F238E27FC236}">
                <a16:creationId xmlns:a16="http://schemas.microsoft.com/office/drawing/2014/main" id="{822DDB4A-D04F-E6D8-C5DF-C60174936C97}"/>
              </a:ext>
            </a:extLst>
          </p:cNvPr>
          <p:cNvSpPr/>
          <p:nvPr/>
        </p:nvSpPr>
        <p:spPr>
          <a:xfrm rot="20916895">
            <a:off x="6304913" y="3298817"/>
            <a:ext cx="1597957" cy="231794"/>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B0F1A8F9-9D68-76A3-9813-A42AE514BB63}"/>
              </a:ext>
            </a:extLst>
          </p:cNvPr>
          <p:cNvSpPr/>
          <p:nvPr/>
        </p:nvSpPr>
        <p:spPr>
          <a:xfrm rot="20916895">
            <a:off x="6396784" y="3915247"/>
            <a:ext cx="1587749" cy="223179"/>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682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B773A-83A1-FEFB-F12D-CC33BC381882}"/>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A0FEE9A0-C547-821A-CCDB-062FF4DDF52C}"/>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13</a:t>
            </a:fld>
            <a:endParaRPr lang="en-US"/>
          </a:p>
        </p:txBody>
      </p:sp>
      <p:pic>
        <p:nvPicPr>
          <p:cNvPr id="2" name="Picture 1">
            <a:extLst>
              <a:ext uri="{FF2B5EF4-FFF2-40B4-BE49-F238E27FC236}">
                <a16:creationId xmlns:a16="http://schemas.microsoft.com/office/drawing/2014/main" id="{9FAC3BAC-9772-7B93-5F77-ABA47ADBEDB8}"/>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35D8BA87-336E-F77E-387D-5E10415DC8B1}"/>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3B34962-0F00-71B7-DF17-FCA378EF8D6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5A9122-E28F-A187-CE1A-BF6869FCD8D6}"/>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11" name="Title 1">
            <a:extLst>
              <a:ext uri="{FF2B5EF4-FFF2-40B4-BE49-F238E27FC236}">
                <a16:creationId xmlns:a16="http://schemas.microsoft.com/office/drawing/2014/main" id="{BBC9F1BD-4760-DCFE-A515-962F7B2C3E94}"/>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spTree>
    <p:extLst>
      <p:ext uri="{BB962C8B-B14F-4D97-AF65-F5344CB8AC3E}">
        <p14:creationId xmlns:p14="http://schemas.microsoft.com/office/powerpoint/2010/main" val="2674240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04B74-073F-3D0B-95E7-58CC233810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B393E48-792C-BC90-2B17-C8355444292F}"/>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57C2BE98-58E7-04DE-4B3B-5E4591D85DC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14</a:t>
            </a:fld>
            <a:endParaRPr lang="en-US"/>
          </a:p>
        </p:txBody>
      </p:sp>
      <p:pic>
        <p:nvPicPr>
          <p:cNvPr id="2" name="Picture 2" descr="ScRNASeqSnap repository logo">
            <a:extLst>
              <a:ext uri="{FF2B5EF4-FFF2-40B4-BE49-F238E27FC236}">
                <a16:creationId xmlns:a16="http://schemas.microsoft.com/office/drawing/2014/main" id="{DF360D71-8A0A-C69A-D953-BEE0B78FD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ree business and finance icons">
            <a:extLst>
              <a:ext uri="{FF2B5EF4-FFF2-40B4-BE49-F238E27FC236}">
                <a16:creationId xmlns:a16="http://schemas.microsoft.com/office/drawing/2014/main" id="{32306424-C431-97BB-14E5-EC70B735D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819" y="349133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ocker Vector SVG Icon (4) - SVG Repo">
            <a:extLst>
              <a:ext uri="{FF2B5EF4-FFF2-40B4-BE49-F238E27FC236}">
                <a16:creationId xmlns:a16="http://schemas.microsoft.com/office/drawing/2014/main" id="{54779EC7-91DC-C225-39FA-3B3B058B3C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3934" y="3546583"/>
            <a:ext cx="1718296" cy="171829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B4BB301B-A79A-586C-2EE9-B2998AC8B4B3}"/>
              </a:ext>
            </a:extLst>
          </p:cNvPr>
          <p:cNvSpPr/>
          <p:nvPr/>
        </p:nvSpPr>
        <p:spPr>
          <a:xfrm>
            <a:off x="4327722"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95A2D06-28CA-8792-5BCD-40492D88DC39}"/>
              </a:ext>
            </a:extLst>
          </p:cNvPr>
          <p:cNvSpPr/>
          <p:nvPr/>
        </p:nvSpPr>
        <p:spPr>
          <a:xfrm>
            <a:off x="8794891" y="568736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3F31B8D-6AEC-FCF7-F301-7E30E904FD20}"/>
              </a:ext>
            </a:extLst>
          </p:cNvPr>
          <p:cNvSpPr/>
          <p:nvPr/>
        </p:nvSpPr>
        <p:spPr>
          <a:xfrm>
            <a:off x="13227110"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7ADD19-3CAC-F0F3-5B1F-1DC14D3B0830}"/>
              </a:ext>
            </a:extLst>
          </p:cNvPr>
          <p:cNvSpPr txBox="1"/>
          <p:nvPr/>
        </p:nvSpPr>
        <p:spPr>
          <a:xfrm>
            <a:off x="2994488" y="7034235"/>
            <a:ext cx="3263462" cy="954107"/>
          </a:xfrm>
          <a:prstGeom prst="rect">
            <a:avLst/>
          </a:prstGeom>
          <a:noFill/>
        </p:spPr>
        <p:txBody>
          <a:bodyPr wrap="square" rtlCol="0">
            <a:spAutoFit/>
          </a:bodyPr>
          <a:lstStyle/>
          <a:p>
            <a:pPr algn="ctr"/>
            <a:r>
              <a:rPr lang="en-US" sz="2800" dirty="0"/>
              <a:t>Documentation &amp; Usability</a:t>
            </a:r>
          </a:p>
        </p:txBody>
      </p:sp>
      <p:sp>
        <p:nvSpPr>
          <p:cNvPr id="16" name="Left Brace 15">
            <a:extLst>
              <a:ext uri="{FF2B5EF4-FFF2-40B4-BE49-F238E27FC236}">
                <a16:creationId xmlns:a16="http://schemas.microsoft.com/office/drawing/2014/main" id="{DB1D2EE9-05D2-5312-7290-B18D30218839}"/>
              </a:ext>
            </a:extLst>
          </p:cNvPr>
          <p:cNvSpPr/>
          <p:nvPr/>
        </p:nvSpPr>
        <p:spPr>
          <a:xfrm rot="5400000">
            <a:off x="4348771"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78187976-4001-8593-5B9A-78C66A4537FF}"/>
              </a:ext>
            </a:extLst>
          </p:cNvPr>
          <p:cNvSpPr/>
          <p:nvPr/>
        </p:nvSpPr>
        <p:spPr>
          <a:xfrm rot="5400000">
            <a:off x="8852200"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FE55CEF7-0AAF-B018-2E37-21F75041F829}"/>
              </a:ext>
            </a:extLst>
          </p:cNvPr>
          <p:cNvSpPr/>
          <p:nvPr/>
        </p:nvSpPr>
        <p:spPr>
          <a:xfrm rot="5400000">
            <a:off x="13314002" y="540537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9D9490C4-DFF9-3E08-78B9-AFA4294D0314}"/>
              </a:ext>
            </a:extLst>
          </p:cNvPr>
          <p:cNvCxnSpPr>
            <a:cxnSpLocks/>
            <a:stCxn id="10" idx="6"/>
            <a:endCxn id="13" idx="2"/>
          </p:cNvCxnSpPr>
          <p:nvPr/>
        </p:nvCxnSpPr>
        <p:spPr>
          <a:xfrm>
            <a:off x="4924716" y="5958858"/>
            <a:ext cx="387017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5361268-4B9E-B979-28D1-C115F47F0655}"/>
              </a:ext>
            </a:extLst>
          </p:cNvPr>
          <p:cNvCxnSpPr>
            <a:cxnSpLocks/>
            <a:stCxn id="13" idx="6"/>
            <a:endCxn id="14" idx="2"/>
          </p:cNvCxnSpPr>
          <p:nvPr/>
        </p:nvCxnSpPr>
        <p:spPr>
          <a:xfrm flipV="1">
            <a:off x="9391885" y="5958858"/>
            <a:ext cx="383522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D5D6546-D60B-EEC9-DF69-B0655D6D2FC6}"/>
              </a:ext>
            </a:extLst>
          </p:cNvPr>
          <p:cNvSpPr txBox="1"/>
          <p:nvPr/>
        </p:nvSpPr>
        <p:spPr>
          <a:xfrm>
            <a:off x="11893876" y="7034235"/>
            <a:ext cx="3263462" cy="523220"/>
          </a:xfrm>
          <a:prstGeom prst="rect">
            <a:avLst/>
          </a:prstGeom>
          <a:noFill/>
        </p:spPr>
        <p:txBody>
          <a:bodyPr wrap="square" rtlCol="0">
            <a:spAutoFit/>
          </a:bodyPr>
          <a:lstStyle/>
          <a:p>
            <a:pPr algn="ctr"/>
            <a:r>
              <a:rPr lang="en-US" sz="2800" dirty="0"/>
              <a:t>Containers</a:t>
            </a:r>
          </a:p>
        </p:txBody>
      </p:sp>
      <p:sp>
        <p:nvSpPr>
          <p:cNvPr id="22" name="TextBox 21">
            <a:extLst>
              <a:ext uri="{FF2B5EF4-FFF2-40B4-BE49-F238E27FC236}">
                <a16:creationId xmlns:a16="http://schemas.microsoft.com/office/drawing/2014/main" id="{D4A0C325-F35E-5BD8-9FE3-0C46CCEEEE44}"/>
              </a:ext>
            </a:extLst>
          </p:cNvPr>
          <p:cNvSpPr txBox="1"/>
          <p:nvPr/>
        </p:nvSpPr>
        <p:spPr>
          <a:xfrm>
            <a:off x="7512302" y="7034235"/>
            <a:ext cx="3263462" cy="523220"/>
          </a:xfrm>
          <a:prstGeom prst="rect">
            <a:avLst/>
          </a:prstGeom>
          <a:noFill/>
        </p:spPr>
        <p:txBody>
          <a:bodyPr wrap="square" rtlCol="0">
            <a:spAutoFit/>
          </a:bodyPr>
          <a:lstStyle/>
          <a:p>
            <a:pPr algn="ctr"/>
            <a:r>
              <a:rPr lang="en-US" sz="2800" dirty="0"/>
              <a:t>Automation</a:t>
            </a:r>
          </a:p>
        </p:txBody>
      </p:sp>
      <p:pic>
        <p:nvPicPr>
          <p:cNvPr id="23" name="Picture 2">
            <a:extLst>
              <a:ext uri="{FF2B5EF4-FFF2-40B4-BE49-F238E27FC236}">
                <a16:creationId xmlns:a16="http://schemas.microsoft.com/office/drawing/2014/main" id="{C8E5029F-D242-11B6-D100-0D4B48BC5D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6890" y="3536073"/>
            <a:ext cx="1718296" cy="17288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BD5022-EC45-B19B-6CDF-B96989CC61F2}"/>
              </a:ext>
            </a:extLst>
          </p:cNvPr>
          <p:cNvSpPr txBox="1"/>
          <p:nvPr/>
        </p:nvSpPr>
        <p:spPr>
          <a:xfrm>
            <a:off x="11309497" y="9333951"/>
            <a:ext cx="6952227" cy="276999"/>
          </a:xfrm>
          <a:prstGeom prst="rect">
            <a:avLst/>
          </a:prstGeom>
          <a:noFill/>
        </p:spPr>
        <p:txBody>
          <a:bodyPr wrap="square" rtlCol="0">
            <a:spAutoFit/>
          </a:bodyPr>
          <a:lstStyle/>
          <a:p>
            <a:pPr algn="r"/>
            <a:r>
              <a:rPr lang="en-US" sz="1200" dirty="0"/>
              <a:t>Slide from the ”</a:t>
            </a:r>
            <a:r>
              <a:rPr lang="en-US" sz="1200" dirty="0">
                <a:hlinkClick r:id="rId7"/>
              </a:rPr>
              <a:t>Automation and Reproducibility in Computational Biology</a:t>
            </a:r>
            <a:r>
              <a:rPr lang="en-US" sz="1200" dirty="0"/>
              <a:t>” course</a:t>
            </a:r>
          </a:p>
        </p:txBody>
      </p:sp>
    </p:spTree>
    <p:extLst>
      <p:ext uri="{BB962C8B-B14F-4D97-AF65-F5344CB8AC3E}">
        <p14:creationId xmlns:p14="http://schemas.microsoft.com/office/powerpoint/2010/main" val="2772531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871A1-2A6C-2B96-5C5D-18B907042CF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E40FE5-CAF1-489E-13F3-EF44E1E68FB5}"/>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81E56B4B-03D0-155F-B036-FF715CBCC0F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15</a:t>
            </a:fld>
            <a:endParaRPr lang="en-US"/>
          </a:p>
        </p:txBody>
      </p:sp>
      <p:pic>
        <p:nvPicPr>
          <p:cNvPr id="2" name="Picture 2" descr="ScRNASeqSnap repository logo">
            <a:extLst>
              <a:ext uri="{FF2B5EF4-FFF2-40B4-BE49-F238E27FC236}">
                <a16:creationId xmlns:a16="http://schemas.microsoft.com/office/drawing/2014/main" id="{6D23C12D-E750-EA23-77AE-B65D479F4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B55E12-78E6-2D23-27E2-71A56464579B}"/>
              </a:ext>
            </a:extLst>
          </p:cNvPr>
          <p:cNvSpPr txBox="1"/>
          <p:nvPr/>
        </p:nvSpPr>
        <p:spPr>
          <a:xfrm>
            <a:off x="1314752" y="2958286"/>
            <a:ext cx="7079440" cy="2923877"/>
          </a:xfrm>
          <a:prstGeom prst="rect">
            <a:avLst/>
          </a:prstGeom>
          <a:noFill/>
        </p:spPr>
        <p:txBody>
          <a:bodyPr wrap="square">
            <a:spAutoFit/>
          </a:bodyPr>
          <a:lstStyle/>
          <a:p>
            <a:pPr marL="342900" indent="-342900" rtl="0" fontAlgn="base">
              <a:spcBef>
                <a:spcPts val="0"/>
              </a:spcBef>
              <a:spcAft>
                <a:spcPts val="1600"/>
              </a:spcAft>
              <a:buFont typeface="Arial" panose="020B0604020202020204" pitchFamily="34" charset="0"/>
              <a:buChar char="•"/>
            </a:pPr>
            <a:r>
              <a:rPr lang="en-US" sz="2400" b="0" i="0" u="none" strike="noStrike" dirty="0">
                <a:effectLst/>
              </a:rPr>
              <a:t>Docker and Singularity</a:t>
            </a:r>
          </a:p>
          <a:p>
            <a:pPr marL="800100" lvl="1" indent="-342900" fontAlgn="base">
              <a:spcAft>
                <a:spcPts val="1600"/>
              </a:spcAft>
              <a:buFont typeface="Arial" panose="020B0604020202020204" pitchFamily="34" charset="0"/>
              <a:buChar char="•"/>
            </a:pPr>
            <a:r>
              <a:rPr lang="en-US" sz="2400" b="0" i="0" u="none" strike="noStrike" dirty="0">
                <a:effectLst/>
              </a:rPr>
              <a:t>“Containers” that include everything from the operating system up </a:t>
            </a:r>
          </a:p>
          <a:p>
            <a:pPr marL="800100" lvl="1" indent="-342900" fontAlgn="base">
              <a:spcAft>
                <a:spcPts val="1600"/>
              </a:spcAft>
              <a:buFont typeface="Arial" panose="020B0604020202020204" pitchFamily="34" charset="0"/>
              <a:buChar char="•"/>
            </a:pPr>
            <a:r>
              <a:rPr lang="en-US" sz="2400" b="0" i="0" u="none" strike="noStrike" dirty="0">
                <a:effectLst/>
              </a:rPr>
              <a:t>Run one OS inside another, with all the things frozen to particular versions.</a:t>
            </a:r>
          </a:p>
          <a:p>
            <a:pPr marL="342900" indent="-342900" fontAlgn="base">
              <a:spcAft>
                <a:spcPts val="1600"/>
              </a:spcAft>
              <a:buFont typeface="Arial" panose="020B0604020202020204" pitchFamily="34" charset="0"/>
              <a:buChar char="•"/>
            </a:pPr>
            <a:r>
              <a:rPr lang="en-US" sz="2400" b="0" i="0" u="none" strike="noStrike" dirty="0" err="1">
                <a:effectLst/>
              </a:rPr>
              <a:t>Dockerfile</a:t>
            </a:r>
            <a:r>
              <a:rPr lang="en-US" sz="2400" dirty="0"/>
              <a:t>/</a:t>
            </a:r>
            <a:r>
              <a:rPr lang="en-US" sz="2400" b="0" i="0" u="none" strike="noStrike" dirty="0">
                <a:effectLst/>
              </a:rPr>
              <a:t>rstudio_r_4.4.0_seurat_4.4.0.def</a:t>
            </a:r>
            <a:endParaRPr lang="en-US" sz="2400" dirty="0"/>
          </a:p>
        </p:txBody>
      </p:sp>
      <p:pic>
        <p:nvPicPr>
          <p:cNvPr id="11" name="Picture 2" descr="Figure 2">
            <a:extLst>
              <a:ext uri="{FF2B5EF4-FFF2-40B4-BE49-F238E27FC236}">
                <a16:creationId xmlns:a16="http://schemas.microsoft.com/office/drawing/2014/main" id="{84734758-AB08-4603-840B-DA5E7D191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1462" y="2251668"/>
            <a:ext cx="7621786" cy="6649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928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2E7C5-ED33-B1DA-7A0E-D6A3629A0C06}"/>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2BDC0A38-470D-BE64-F996-A989EF2510A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16</a:t>
            </a:fld>
            <a:endParaRPr lang="en-US"/>
          </a:p>
        </p:txBody>
      </p:sp>
      <p:pic>
        <p:nvPicPr>
          <p:cNvPr id="2" name="Picture 1">
            <a:extLst>
              <a:ext uri="{FF2B5EF4-FFF2-40B4-BE49-F238E27FC236}">
                <a16:creationId xmlns:a16="http://schemas.microsoft.com/office/drawing/2014/main" id="{7225DE4F-2057-D58A-8F52-CECEF72EFA6E}"/>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FCFEAA7A-4989-98CD-CFBF-E0328422BEAE}"/>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F750365-3BEE-DA82-64AE-2AD6E3274C66}"/>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82D5A41-88BB-175F-F7EA-706EE1666C35}"/>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5" name="Rounded Rectangle 4">
            <a:extLst>
              <a:ext uri="{FF2B5EF4-FFF2-40B4-BE49-F238E27FC236}">
                <a16:creationId xmlns:a16="http://schemas.microsoft.com/office/drawing/2014/main" id="{D1616378-5B0C-E21C-CB84-7400E1E36F49}"/>
              </a:ext>
            </a:extLst>
          </p:cNvPr>
          <p:cNvSpPr/>
          <p:nvPr/>
        </p:nvSpPr>
        <p:spPr>
          <a:xfrm flipV="1">
            <a:off x="6712163" y="5783305"/>
            <a:ext cx="1013853" cy="40546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DF33C9D-52B5-3FAA-8E16-EF82C679AE4C}"/>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8" name="TextBox 7">
            <a:extLst>
              <a:ext uri="{FF2B5EF4-FFF2-40B4-BE49-F238E27FC236}">
                <a16:creationId xmlns:a16="http://schemas.microsoft.com/office/drawing/2014/main" id="{08598FB9-949C-254C-2C4E-993109940047}"/>
              </a:ext>
            </a:extLst>
          </p:cNvPr>
          <p:cNvSpPr txBox="1"/>
          <p:nvPr/>
        </p:nvSpPr>
        <p:spPr>
          <a:xfrm>
            <a:off x="4558139" y="5371503"/>
            <a:ext cx="2660950" cy="307777"/>
          </a:xfrm>
          <a:prstGeom prst="rect">
            <a:avLst/>
          </a:prstGeom>
          <a:noFill/>
        </p:spPr>
        <p:txBody>
          <a:bodyPr wrap="square" rtlCol="0">
            <a:spAutoFit/>
          </a:bodyPr>
          <a:lstStyle/>
          <a:p>
            <a:r>
              <a:rPr lang="en-US" sz="1400" dirty="0">
                <a:solidFill>
                  <a:srgbClr val="D11947"/>
                </a:solidFill>
              </a:rPr>
              <a:t>+ </a:t>
            </a:r>
            <a:r>
              <a:rPr lang="en-US" sz="1400" dirty="0" err="1">
                <a:solidFill>
                  <a:srgbClr val="D11947"/>
                </a:solidFill>
              </a:rPr>
              <a:t>lsf</a:t>
            </a:r>
            <a:r>
              <a:rPr lang="en-US" sz="1400" dirty="0">
                <a:solidFill>
                  <a:srgbClr val="D11947"/>
                </a:solidFill>
              </a:rPr>
              <a:t> script/analysis module</a:t>
            </a:r>
          </a:p>
        </p:txBody>
      </p:sp>
    </p:spTree>
    <p:extLst>
      <p:ext uri="{BB962C8B-B14F-4D97-AF65-F5344CB8AC3E}">
        <p14:creationId xmlns:p14="http://schemas.microsoft.com/office/powerpoint/2010/main" val="3727059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55EDF-519F-8B66-930B-EFEFA1E3780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37A6D758-61FD-5075-B477-2DE4728ABBE4}"/>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17</a:t>
            </a:fld>
            <a:endParaRPr lang="en-US"/>
          </a:p>
        </p:txBody>
      </p:sp>
      <p:pic>
        <p:nvPicPr>
          <p:cNvPr id="2" name="Picture 1">
            <a:extLst>
              <a:ext uri="{FF2B5EF4-FFF2-40B4-BE49-F238E27FC236}">
                <a16:creationId xmlns:a16="http://schemas.microsoft.com/office/drawing/2014/main" id="{78D456F0-8ADA-4DFD-3CAE-D10724DC0C37}"/>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0FCD616F-DB34-D811-73FA-FE1A9CEB8C66}"/>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486162-8883-0ED8-2E14-9F77359084DF}"/>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E767708-2EAF-1C83-6051-6B7530545C34}"/>
              </a:ext>
            </a:extLst>
          </p:cNvPr>
          <p:cNvSpPr/>
          <p:nvPr/>
        </p:nvSpPr>
        <p:spPr>
          <a:xfrm flipV="1">
            <a:off x="6712162" y="4621472"/>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2AFC99E-5168-E570-58D9-DB0C900199CD}"/>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pic>
        <p:nvPicPr>
          <p:cNvPr id="8" name="Picture 7">
            <a:extLst>
              <a:ext uri="{FF2B5EF4-FFF2-40B4-BE49-F238E27FC236}">
                <a16:creationId xmlns:a16="http://schemas.microsoft.com/office/drawing/2014/main" id="{00A5D1A2-B2A5-A8C7-E35B-C5235271DC7E}"/>
              </a:ext>
            </a:extLst>
          </p:cNvPr>
          <p:cNvPicPr>
            <a:picLocks noChangeAspect="1"/>
          </p:cNvPicPr>
          <p:nvPr/>
        </p:nvPicPr>
        <p:blipFill>
          <a:blip r:embed="rId4"/>
          <a:srcRect t="1871" r="2646" b="15228"/>
          <a:stretch/>
        </p:blipFill>
        <p:spPr>
          <a:xfrm>
            <a:off x="8381770" y="4711034"/>
            <a:ext cx="9822280" cy="4846320"/>
          </a:xfrm>
          <a:prstGeom prst="rect">
            <a:avLst/>
          </a:prstGeom>
        </p:spPr>
      </p:pic>
      <p:sp>
        <p:nvSpPr>
          <p:cNvPr id="10" name="Right Arrow 9">
            <a:extLst>
              <a:ext uri="{FF2B5EF4-FFF2-40B4-BE49-F238E27FC236}">
                <a16:creationId xmlns:a16="http://schemas.microsoft.com/office/drawing/2014/main" id="{14E1BD5A-4C82-9843-962E-C472A891B07A}"/>
              </a:ext>
            </a:extLst>
          </p:cNvPr>
          <p:cNvSpPr/>
          <p:nvPr/>
        </p:nvSpPr>
        <p:spPr>
          <a:xfrm rot="1560934">
            <a:off x="7595665" y="4892634"/>
            <a:ext cx="883665" cy="240717"/>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106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B147B-BC58-69C4-DE5B-169C7500E09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1E8992B-1839-F52D-57A3-4B40C365C97A}"/>
              </a:ext>
            </a:extLst>
          </p:cNvPr>
          <p:cNvSpPr>
            <a:spLocks noGrp="1"/>
          </p:cNvSpPr>
          <p:nvPr>
            <p:ph type="title"/>
          </p:nvPr>
        </p:nvSpPr>
        <p:spPr>
          <a:xfrm>
            <a:off x="685800" y="548641"/>
            <a:ext cx="16878300" cy="1402990"/>
          </a:xfrm>
        </p:spPr>
        <p:txBody>
          <a:bodyPr/>
          <a:lstStyle/>
          <a:p>
            <a:r>
              <a:rPr lang="en-US" sz="3200" dirty="0"/>
              <a:t>Repository organization and project tidiness</a:t>
            </a:r>
          </a:p>
        </p:txBody>
      </p:sp>
      <p:sp>
        <p:nvSpPr>
          <p:cNvPr id="12" name="Slide Number Placeholder 3">
            <a:extLst>
              <a:ext uri="{FF2B5EF4-FFF2-40B4-BE49-F238E27FC236}">
                <a16:creationId xmlns:a16="http://schemas.microsoft.com/office/drawing/2014/main" id="{81E36B12-E29C-AD4F-B577-AAB3B4BA101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18</a:t>
            </a:fld>
            <a:endParaRPr lang="en-US"/>
          </a:p>
        </p:txBody>
      </p:sp>
      <p:sp>
        <p:nvSpPr>
          <p:cNvPr id="3" name="TextBox 2">
            <a:extLst>
              <a:ext uri="{FF2B5EF4-FFF2-40B4-BE49-F238E27FC236}">
                <a16:creationId xmlns:a16="http://schemas.microsoft.com/office/drawing/2014/main" id="{CAFAD381-827A-D472-AB4A-4E5014FE05B6}"/>
              </a:ext>
            </a:extLst>
          </p:cNvPr>
          <p:cNvSpPr txBox="1"/>
          <p:nvPr/>
        </p:nvSpPr>
        <p:spPr>
          <a:xfrm>
            <a:off x="1748239" y="2720449"/>
            <a:ext cx="14791522" cy="5899051"/>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800" b="1" i="0" u="none" strike="noStrike" dirty="0">
                <a:effectLst/>
              </a:rPr>
              <a:t>Use Folders/Directories</a:t>
            </a:r>
            <a:endParaRPr lang="en-US" sz="2800" b="0" i="0" u="none" strike="noStrike" dirty="0">
              <a:effectLst/>
            </a:endParaRPr>
          </a:p>
          <a:p>
            <a:pPr marL="342900" indent="-342900" rtl="0" fontAlgn="base">
              <a:spcBef>
                <a:spcPts val="0"/>
              </a:spcBef>
              <a:spcAft>
                <a:spcPts val="0"/>
              </a:spcAft>
              <a:buFont typeface="Arial" panose="020B0604020202020204" pitchFamily="34" charset="0"/>
              <a:buChar char="•"/>
            </a:pPr>
            <a:r>
              <a:rPr lang="en-US" sz="2800" b="1" i="0" u="none" strike="noStrike" dirty="0">
                <a:effectLst/>
              </a:rPr>
              <a:t>Keep separate projects separated</a:t>
            </a:r>
          </a:p>
          <a:p>
            <a:pPr marL="342900" indent="-342900" rtl="0" fontAlgn="base">
              <a:spcBef>
                <a:spcPts val="0"/>
              </a:spcBef>
              <a:spcAft>
                <a:spcPts val="0"/>
              </a:spcAft>
              <a:buFont typeface="Arial" panose="020B0604020202020204" pitchFamily="34" charset="0"/>
              <a:buChar char="•"/>
            </a:pPr>
            <a:r>
              <a:rPr lang="en-US" sz="2800" b="1" i="0" u="none" strike="noStrike" dirty="0">
                <a:effectLst/>
              </a:rPr>
              <a:t>Separate sections for units within a project</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analyses/&lt;</a:t>
            </a:r>
            <a:r>
              <a:rPr lang="en-US" sz="2800" b="0" i="0" u="none" strike="noStrike" dirty="0" err="1">
                <a:effectLst/>
              </a:rPr>
              <a:t>module_name</a:t>
            </a:r>
            <a:r>
              <a:rPr lang="en-US" sz="2800" b="0" i="0" u="none" strike="noStrike" dirty="0">
                <a:effectLst/>
              </a:rPr>
              <a:t>&gt;</a:t>
            </a:r>
          </a:p>
          <a:p>
            <a:pPr marL="1257300" lvl="2" indent="-342900" fontAlgn="base">
              <a:buFont typeface="Arial" panose="020B0604020202020204" pitchFamily="34" charset="0"/>
              <a:buChar char="•"/>
            </a:pPr>
            <a:r>
              <a:rPr lang="en-US" sz="2800" dirty="0"/>
              <a:t>c</a:t>
            </a:r>
            <a:r>
              <a:rPr lang="en-US" sz="2800" b="0" i="0" u="none" strike="noStrike" dirty="0">
                <a:effectLst/>
              </a:rPr>
              <a:t>ode</a:t>
            </a:r>
          </a:p>
          <a:p>
            <a:pPr marL="1257300" lvl="2" indent="-342900" fontAlgn="base">
              <a:buFont typeface="Arial" panose="020B0604020202020204" pitchFamily="34" charset="0"/>
              <a:buChar char="•"/>
            </a:pPr>
            <a:r>
              <a:rPr lang="en-US" sz="2800" dirty="0"/>
              <a:t>plots</a:t>
            </a:r>
            <a:endParaRPr lang="en-US" sz="2800" b="0" i="0" u="none" strike="noStrike" dirty="0">
              <a:effectLst/>
            </a:endParaRPr>
          </a:p>
          <a:p>
            <a:pPr marL="1257300" lvl="2" indent="-342900" fontAlgn="base">
              <a:buFont typeface="Arial" panose="020B0604020202020204" pitchFamily="34" charset="0"/>
              <a:buChar char="•"/>
            </a:pPr>
            <a:r>
              <a:rPr lang="en-US" sz="2800" b="0" i="0" u="none" strike="noStrike" dirty="0">
                <a:effectLst/>
              </a:rPr>
              <a:t>results </a:t>
            </a:r>
          </a:p>
          <a:p>
            <a:pPr marL="1257300" lvl="2" indent="-342900" fontAlgn="base">
              <a:spcAft>
                <a:spcPts val="1600"/>
              </a:spcAft>
              <a:buFont typeface="Arial" panose="020B0604020202020204" pitchFamily="34" charset="0"/>
              <a:buChar char="•"/>
            </a:pPr>
            <a:r>
              <a:rPr lang="en-US" sz="2800" b="0" i="0" u="none" strike="noStrike" dirty="0">
                <a:effectLst/>
              </a:rPr>
              <a:t>reports</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data</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figures</a:t>
            </a:r>
          </a:p>
          <a:p>
            <a:pPr marL="800100" lvl="1" indent="-342900" rtl="0" fontAlgn="base">
              <a:spcBef>
                <a:spcPts val="0"/>
              </a:spcBef>
              <a:spcAft>
                <a:spcPts val="0"/>
              </a:spcAft>
              <a:buFont typeface="Arial" panose="020B0604020202020204" pitchFamily="34" charset="0"/>
              <a:buChar char="•"/>
            </a:pPr>
            <a:r>
              <a:rPr lang="en-US" sz="2800" b="0" i="0" u="none" strike="noStrike" dirty="0" err="1">
                <a:effectLst/>
              </a:rPr>
              <a:t>project_parameters.Config.yaml</a:t>
            </a:r>
            <a:endParaRPr lang="en-US" sz="2800" b="0" i="0" u="none" strike="noStrike" dirty="0">
              <a:effectLst/>
            </a:endParaRPr>
          </a:p>
          <a:p>
            <a:pPr marL="800100" lvl="1" indent="-342900" rtl="0" fontAlgn="base">
              <a:spcBef>
                <a:spcPts val="0"/>
              </a:spcBef>
              <a:spcAft>
                <a:spcPts val="0"/>
              </a:spcAft>
              <a:buFont typeface="Arial" panose="020B0604020202020204" pitchFamily="34" charset="0"/>
              <a:buChar char="•"/>
            </a:pPr>
            <a:r>
              <a:rPr lang="en-US" sz="2800" dirty="0"/>
              <a:t>…</a:t>
            </a:r>
            <a:endParaRPr lang="en-US" sz="2800" b="0" i="0" u="none" strike="noStrike" dirty="0">
              <a:effectLst/>
            </a:endParaRPr>
          </a:p>
          <a:p>
            <a:pPr marL="342900" indent="-342900" fontAlgn="base">
              <a:spcAft>
                <a:spcPts val="1600"/>
              </a:spcAft>
              <a:buFont typeface="Arial" panose="020B0604020202020204" pitchFamily="34" charset="0"/>
              <a:buChar char="•"/>
            </a:pPr>
            <a:r>
              <a:rPr lang="en-US" sz="2800" b="1" i="0" u="none" strike="noStrike" dirty="0">
                <a:effectLst/>
              </a:rPr>
              <a:t>Documentation throughout</a:t>
            </a:r>
            <a:r>
              <a:rPr lang="en-US" sz="2800" b="1" dirty="0"/>
              <a:t>: </a:t>
            </a:r>
            <a:r>
              <a:rPr lang="en-US" sz="2800" b="0" i="0" u="none" strike="noStrike" dirty="0">
                <a:effectLst/>
              </a:rPr>
              <a:t>Describe what files do and how they are organized/folder.</a:t>
            </a:r>
          </a:p>
        </p:txBody>
      </p:sp>
      <p:pic>
        <p:nvPicPr>
          <p:cNvPr id="4" name="Picture 3" descr="Free business and finance icons">
            <a:extLst>
              <a:ext uri="{FF2B5EF4-FFF2-40B4-BE49-F238E27FC236}">
                <a16:creationId xmlns:a16="http://schemas.microsoft.com/office/drawing/2014/main" id="{D17E6B61-13BE-7261-7DEC-B815C1CB9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61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F67FA-1CD9-8229-F2CC-1C14E6F28557}"/>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D16BE5D-7FD5-19BF-76A8-63E03D76B2E3}"/>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19</a:t>
            </a:fld>
            <a:endParaRPr lang="en-US"/>
          </a:p>
        </p:txBody>
      </p:sp>
      <p:pic>
        <p:nvPicPr>
          <p:cNvPr id="2" name="Picture 1">
            <a:extLst>
              <a:ext uri="{FF2B5EF4-FFF2-40B4-BE49-F238E27FC236}">
                <a16:creationId xmlns:a16="http://schemas.microsoft.com/office/drawing/2014/main" id="{674D027C-77A2-917D-7250-59E3EE8485CE}"/>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50D4585D-362F-C55D-E4B2-FBC3FCD65631}"/>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1BC08DC-B0A5-C941-95F2-C5F5FF8E36F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24D323C-4D2F-6151-DAF5-738D7025605F}"/>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49F892A7-8524-58AA-D160-705C9638CA8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C54373A-BD91-FDAE-7F98-CCD821D4484A}"/>
              </a:ext>
            </a:extLst>
          </p:cNvPr>
          <p:cNvSpPr>
            <a:spLocks noGrp="1"/>
          </p:cNvSpPr>
          <p:nvPr>
            <p:ph type="title"/>
          </p:nvPr>
        </p:nvSpPr>
        <p:spPr>
          <a:xfrm>
            <a:off x="685800" y="548641"/>
            <a:ext cx="16878300" cy="1402990"/>
          </a:xfrm>
        </p:spPr>
        <p:txBody>
          <a:bodyPr/>
          <a:lstStyle/>
          <a:p>
            <a:pPr algn="l"/>
            <a:r>
              <a:rPr lang="en-US" sz="3200" dirty="0"/>
              <a:t>Repository organization and project tidiness</a:t>
            </a:r>
            <a:endParaRPr lang="en-US" sz="3400" dirty="0"/>
          </a:p>
        </p:txBody>
      </p:sp>
      <p:pic>
        <p:nvPicPr>
          <p:cNvPr id="8" name="Picture 7" descr="Free business and finance icons">
            <a:extLst>
              <a:ext uri="{FF2B5EF4-FFF2-40B4-BE49-F238E27FC236}">
                <a16:creationId xmlns:a16="http://schemas.microsoft.com/office/drawing/2014/main" id="{C42E43B7-656C-A670-0A78-756F1E0079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051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36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grpSp>
        <p:nvGrpSpPr>
          <p:cNvPr id="30" name="Group 29">
            <a:extLst>
              <a:ext uri="{FF2B5EF4-FFF2-40B4-BE49-F238E27FC236}">
                <a16:creationId xmlns:a16="http://schemas.microsoft.com/office/drawing/2014/main" id="{6346BDA0-3F41-A7EC-18B3-D3DB00C62D8F}"/>
              </a:ext>
            </a:extLst>
          </p:cNvPr>
          <p:cNvGrpSpPr/>
          <p:nvPr/>
        </p:nvGrpSpPr>
        <p:grpSpPr>
          <a:xfrm>
            <a:off x="2018408" y="6610903"/>
            <a:ext cx="14199461" cy="2363971"/>
            <a:chOff x="1954257" y="6932154"/>
            <a:chExt cx="14199461" cy="236397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65" y="6932154"/>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9562" y="8342018"/>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70714"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300053"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7723" y="6932154"/>
              <a:ext cx="191832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5"/>
            <a:srcRect l="710" r="787"/>
            <a:stretch/>
          </p:blipFill>
          <p:spPr>
            <a:xfrm>
              <a:off x="10583477" y="6932154"/>
              <a:ext cx="1415917" cy="1371600"/>
            </a:xfrm>
            <a:prstGeom prst="rect">
              <a:avLst/>
            </a:prstGeom>
          </p:spPr>
        </p:pic>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6"/>
            <a:stretch>
              <a:fillRect/>
            </a:stretch>
          </p:blipFill>
          <p:spPr>
            <a:xfrm>
              <a:off x="2979021" y="6932154"/>
              <a:ext cx="1371600" cy="1371600"/>
            </a:xfrm>
            <a:prstGeom prst="rect">
              <a:avLst/>
            </a:prstGeom>
          </p:spPr>
        </p:pic>
      </p:grpSp>
      <p:grpSp>
        <p:nvGrpSpPr>
          <p:cNvPr id="13" name="Group 12">
            <a:extLst>
              <a:ext uri="{FF2B5EF4-FFF2-40B4-BE49-F238E27FC236}">
                <a16:creationId xmlns:a16="http://schemas.microsoft.com/office/drawing/2014/main" id="{B9C8BC0B-D4D1-7735-729D-90DD2F0322B2}"/>
              </a:ext>
            </a:extLst>
          </p:cNvPr>
          <p:cNvGrpSpPr/>
          <p:nvPr/>
        </p:nvGrpSpPr>
        <p:grpSpPr>
          <a:xfrm>
            <a:off x="1150160" y="2570725"/>
            <a:ext cx="13200798" cy="3204432"/>
            <a:chOff x="1150160" y="2522599"/>
            <a:chExt cx="13200798" cy="3204432"/>
          </a:xfrm>
        </p:grpSpPr>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7"/>
            <a:stretch>
              <a:fillRect/>
            </a:stretch>
          </p:blipFill>
          <p:spPr>
            <a:xfrm>
              <a:off x="1150160" y="2522599"/>
              <a:ext cx="782259" cy="782259"/>
            </a:xfrm>
            <a:prstGeom prst="rect">
              <a:avLst/>
            </a:prstGeom>
          </p:spPr>
        </p:pic>
        <p:grpSp>
          <p:nvGrpSpPr>
            <p:cNvPr id="1027" name="Group 1026">
              <a:extLst>
                <a:ext uri="{FF2B5EF4-FFF2-40B4-BE49-F238E27FC236}">
                  <a16:creationId xmlns:a16="http://schemas.microsoft.com/office/drawing/2014/main" id="{99250CB1-6AB6-B4E6-F207-FE9981C75119}"/>
                </a:ext>
              </a:extLst>
            </p:cNvPr>
            <p:cNvGrpSpPr/>
            <p:nvPr/>
          </p:nvGrpSpPr>
          <p:grpSpPr>
            <a:xfrm>
              <a:off x="2857089" y="3348037"/>
              <a:ext cx="10850590" cy="2240209"/>
              <a:chOff x="2496665" y="3274499"/>
              <a:chExt cx="10850590" cy="2240209"/>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8">
                <a:alphaModFix/>
              </a:blip>
              <a:stretch>
                <a:fillRect/>
              </a:stretch>
            </p:blipFill>
            <p:spPr>
              <a:xfrm>
                <a:off x="3595240" y="3374235"/>
                <a:ext cx="861076" cy="729691"/>
              </a:xfrm>
              <a:prstGeom prst="rect">
                <a:avLst/>
              </a:prstGeom>
              <a:noFill/>
              <a:ln>
                <a:noFill/>
              </a:ln>
            </p:spPr>
          </p:pic>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7004" y="3303285"/>
                <a:ext cx="897276" cy="8972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274" r="14727"/>
              <a:stretch/>
            </p:blipFill>
            <p:spPr bwMode="auto">
              <a:xfrm>
                <a:off x="8586127" y="3286161"/>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50" t="10670" r="17569"/>
              <a:stretch/>
            </p:blipFill>
            <p:spPr bwMode="auto">
              <a:xfrm>
                <a:off x="11200546" y="3274499"/>
                <a:ext cx="1143001" cy="1004031"/>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5785BD3F-2D77-2ACB-D3D1-4F86BEFD17DD}"/>
                  </a:ext>
                </a:extLst>
              </p:cNvPr>
              <p:cNvSpPr/>
              <p:nvPr/>
            </p:nvSpPr>
            <p:spPr>
              <a:xfrm>
                <a:off x="3710537"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89E3D3E-AAE3-96DA-2913-CB54D311D34F}"/>
                  </a:ext>
                </a:extLst>
              </p:cNvPr>
              <p:cNvSpPr/>
              <p:nvPr/>
            </p:nvSpPr>
            <p:spPr>
              <a:xfrm>
                <a:off x="6179729"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04098B9-867C-953C-C479-4ECD12EB6A2B}"/>
                  </a:ext>
                </a:extLst>
              </p:cNvPr>
              <p:cNvSpPr/>
              <p:nvPr/>
            </p:nvSpPr>
            <p:spPr>
              <a:xfrm>
                <a:off x="8819642"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D5D405E-B6FD-3FA5-DB89-A4755A664446}"/>
                  </a:ext>
                </a:extLst>
              </p:cNvPr>
              <p:cNvCxnSpPr>
                <a:cxnSpLocks/>
                <a:stCxn id="33" idx="6"/>
                <a:endCxn id="35" idx="2"/>
              </p:cNvCxnSpPr>
              <p:nvPr/>
            </p:nvCxnSpPr>
            <p:spPr>
              <a:xfrm>
                <a:off x="4307531" y="4507506"/>
                <a:ext cx="1872198"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3DA66-264F-28ED-C6F0-A4B0664DFF56}"/>
                  </a:ext>
                </a:extLst>
              </p:cNvPr>
              <p:cNvCxnSpPr>
                <a:cxnSpLocks/>
                <a:stCxn id="35" idx="6"/>
                <a:endCxn id="37" idx="2"/>
              </p:cNvCxnSpPr>
              <p:nvPr/>
            </p:nvCxnSpPr>
            <p:spPr>
              <a:xfrm>
                <a:off x="6776723" y="4507506"/>
                <a:ext cx="2042919"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F3EB1BA-FA8B-0FCA-8906-B8D602264536}"/>
                  </a:ext>
                </a:extLst>
              </p:cNvPr>
              <p:cNvSpPr/>
              <p:nvPr/>
            </p:nvSpPr>
            <p:spPr>
              <a:xfrm>
                <a:off x="11477003"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9349E13-795C-6E9A-DCB8-7AD1404A6C43}"/>
                  </a:ext>
                </a:extLst>
              </p:cNvPr>
              <p:cNvCxnSpPr>
                <a:cxnSpLocks/>
                <a:stCxn id="37" idx="6"/>
                <a:endCxn id="52" idx="2"/>
              </p:cNvCxnSpPr>
              <p:nvPr/>
            </p:nvCxnSpPr>
            <p:spPr>
              <a:xfrm>
                <a:off x="9416636" y="4507506"/>
                <a:ext cx="2060367"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07B638-63D5-EB17-6CF4-0613EA2F337D}"/>
                  </a:ext>
                </a:extLst>
              </p:cNvPr>
              <p:cNvSpPr txBox="1"/>
              <p:nvPr/>
            </p:nvSpPr>
            <p:spPr>
              <a:xfrm>
                <a:off x="2496665" y="4868377"/>
                <a:ext cx="2601018" cy="646331"/>
              </a:xfrm>
              <a:prstGeom prst="rect">
                <a:avLst/>
              </a:prstGeom>
              <a:noFill/>
            </p:spPr>
            <p:txBody>
              <a:bodyPr wrap="square">
                <a:spAutoFit/>
              </a:bodyPr>
              <a:lstStyle/>
              <a:p>
                <a:pPr lvl="1" algn="ctr"/>
                <a:r>
                  <a:rPr lang="en-US" sz="1800" dirty="0"/>
                  <a:t>Project analysis &amp; Benchmarking</a:t>
                </a:r>
              </a:p>
            </p:txBody>
          </p:sp>
          <p:sp>
            <p:nvSpPr>
              <p:cNvPr id="57" name="TextBox 56">
                <a:extLst>
                  <a:ext uri="{FF2B5EF4-FFF2-40B4-BE49-F238E27FC236}">
                    <a16:creationId xmlns:a16="http://schemas.microsoft.com/office/drawing/2014/main" id="{495BA8E1-9521-054A-FE5C-75F6D32CD38E}"/>
                  </a:ext>
                </a:extLst>
              </p:cNvPr>
              <p:cNvSpPr txBox="1"/>
              <p:nvPr/>
            </p:nvSpPr>
            <p:spPr>
              <a:xfrm>
                <a:off x="5326287" y="4868377"/>
                <a:ext cx="2601018" cy="369332"/>
              </a:xfrm>
              <a:prstGeom prst="rect">
                <a:avLst/>
              </a:prstGeom>
              <a:noFill/>
            </p:spPr>
            <p:txBody>
              <a:bodyPr wrap="square">
                <a:spAutoFit/>
              </a:bodyPr>
              <a:lstStyle/>
              <a:p>
                <a:pPr lvl="1"/>
                <a:r>
                  <a:rPr lang="en-US" sz="1800" dirty="0"/>
                  <a:t>Consultation</a:t>
                </a:r>
              </a:p>
            </p:txBody>
          </p:sp>
          <p:sp>
            <p:nvSpPr>
              <p:cNvPr id="58" name="TextBox 57">
                <a:extLst>
                  <a:ext uri="{FF2B5EF4-FFF2-40B4-BE49-F238E27FC236}">
                    <a16:creationId xmlns:a16="http://schemas.microsoft.com/office/drawing/2014/main" id="{62740C01-EBAF-D03D-ECC2-68A433480A86}"/>
                  </a:ext>
                </a:extLst>
              </p:cNvPr>
              <p:cNvSpPr txBox="1"/>
              <p:nvPr/>
            </p:nvSpPr>
            <p:spPr>
              <a:xfrm>
                <a:off x="8100434" y="4868377"/>
                <a:ext cx="1717632" cy="369332"/>
              </a:xfrm>
              <a:prstGeom prst="rect">
                <a:avLst/>
              </a:prstGeom>
              <a:noFill/>
            </p:spPr>
            <p:txBody>
              <a:bodyPr wrap="square">
                <a:spAutoFit/>
              </a:bodyPr>
              <a:lstStyle/>
              <a:p>
                <a:pPr lvl="1"/>
                <a:r>
                  <a:rPr lang="en-US" sz="1800" dirty="0"/>
                  <a:t>Training</a:t>
                </a:r>
              </a:p>
            </p:txBody>
          </p:sp>
          <p:sp>
            <p:nvSpPr>
              <p:cNvPr id="59" name="TextBox 58">
                <a:extLst>
                  <a:ext uri="{FF2B5EF4-FFF2-40B4-BE49-F238E27FC236}">
                    <a16:creationId xmlns:a16="http://schemas.microsoft.com/office/drawing/2014/main" id="{19DE5AE9-678C-4041-64EE-CCB2A747030E}"/>
                  </a:ext>
                </a:extLst>
              </p:cNvPr>
              <p:cNvSpPr txBox="1"/>
              <p:nvPr/>
            </p:nvSpPr>
            <p:spPr>
              <a:xfrm>
                <a:off x="10746237" y="4868377"/>
                <a:ext cx="2601018" cy="369332"/>
              </a:xfrm>
              <a:prstGeom prst="rect">
                <a:avLst/>
              </a:prstGeom>
              <a:noFill/>
            </p:spPr>
            <p:txBody>
              <a:bodyPr wrap="square">
                <a:spAutoFit/>
              </a:bodyPr>
              <a:lstStyle/>
              <a:p>
                <a:pPr lvl="1"/>
                <a:r>
                  <a:rPr lang="en-US" sz="1800" dirty="0"/>
                  <a:t>Innovation</a:t>
                </a:r>
              </a:p>
            </p:txBody>
          </p:sp>
        </p:grpSp>
        <p:sp>
          <p:nvSpPr>
            <p:cNvPr id="8" name="Rounded Rectangle 7">
              <a:extLst>
                <a:ext uri="{FF2B5EF4-FFF2-40B4-BE49-F238E27FC236}">
                  <a16:creationId xmlns:a16="http://schemas.microsoft.com/office/drawing/2014/main" id="{205B820B-BD9A-1EC1-FC5F-393D5FCCB2AC}"/>
                </a:ext>
              </a:extLst>
            </p:cNvPr>
            <p:cNvSpPr/>
            <p:nvPr/>
          </p:nvSpPr>
          <p:spPr>
            <a:xfrm>
              <a:off x="2213811" y="3209252"/>
              <a:ext cx="12137147" cy="2517779"/>
            </a:xfrm>
            <a:prstGeom prst="roundRect">
              <a:avLst/>
            </a:prstGeom>
            <a:solidFill>
              <a:srgbClr val="1C507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B408D66D-9ECE-CDE5-0EC8-032F7B528938}"/>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5" name="TextBox 24">
            <a:extLst>
              <a:ext uri="{FF2B5EF4-FFF2-40B4-BE49-F238E27FC236}">
                <a16:creationId xmlns:a16="http://schemas.microsoft.com/office/drawing/2014/main" id="{8BBCD4F6-F68B-BA98-DE55-A5FF77455774}"/>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7" name="TextBox 26">
            <a:extLst>
              <a:ext uri="{FF2B5EF4-FFF2-40B4-BE49-F238E27FC236}">
                <a16:creationId xmlns:a16="http://schemas.microsoft.com/office/drawing/2014/main" id="{BEDE9EB7-DFA4-527D-FB92-21E6A1AD232C}"/>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9" name="TextBox 28">
            <a:extLst>
              <a:ext uri="{FF2B5EF4-FFF2-40B4-BE49-F238E27FC236}">
                <a16:creationId xmlns:a16="http://schemas.microsoft.com/office/drawing/2014/main" id="{A1540729-C143-6376-90EC-92F57EC56A77}"/>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6" name="Rounded Rectangle 5">
            <a:extLst>
              <a:ext uri="{FF2B5EF4-FFF2-40B4-BE49-F238E27FC236}">
                <a16:creationId xmlns:a16="http://schemas.microsoft.com/office/drawing/2014/main" id="{8548EC48-52C6-C03A-AE2D-3AF2EE8326BC}"/>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qr code with a black background&#10;&#10;Description automatically generated">
            <a:extLst>
              <a:ext uri="{FF2B5EF4-FFF2-40B4-BE49-F238E27FC236}">
                <a16:creationId xmlns:a16="http://schemas.microsoft.com/office/drawing/2014/main" id="{2229F80A-6C36-9A92-D9F5-8EB28AD52F7B}"/>
              </a:ext>
            </a:extLst>
          </p:cNvPr>
          <p:cNvPicPr>
            <a:picLocks noChangeAspect="1"/>
          </p:cNvPicPr>
          <p:nvPr/>
        </p:nvPicPr>
        <p:blipFill>
          <a:blip r:embed="rId12"/>
          <a:stretch>
            <a:fillRect/>
          </a:stretch>
        </p:blipFill>
        <p:spPr>
          <a:xfrm>
            <a:off x="16559365" y="253433"/>
            <a:ext cx="800814" cy="873862"/>
          </a:xfrm>
          <a:prstGeom prst="rect">
            <a:avLst/>
          </a:prstGeom>
        </p:spPr>
      </p:pic>
      <p:pic>
        <p:nvPicPr>
          <p:cNvPr id="18" name="Picture 2" descr="GitHub Logo, Git Hub Icon With Text On White and Black ...">
            <a:extLst>
              <a:ext uri="{FF2B5EF4-FFF2-40B4-BE49-F238E27FC236}">
                <a16:creationId xmlns:a16="http://schemas.microsoft.com/office/drawing/2014/main" id="{100B68AD-6F95-2B15-847B-70F5106F41E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53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49B5B-94B7-72BB-B63A-47C6248B46D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D931AEE-7D28-DAB2-3A36-605D4A0D9CB2}"/>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20</a:t>
            </a:fld>
            <a:endParaRPr lang="en-US"/>
          </a:p>
        </p:txBody>
      </p:sp>
      <p:pic>
        <p:nvPicPr>
          <p:cNvPr id="2" name="Picture 1">
            <a:extLst>
              <a:ext uri="{FF2B5EF4-FFF2-40B4-BE49-F238E27FC236}">
                <a16:creationId xmlns:a16="http://schemas.microsoft.com/office/drawing/2014/main" id="{6AB0C27E-8D52-D1AA-E0F8-F5F93756E20D}"/>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718D048B-D37A-800E-4F7D-AD88EB63AC6E}"/>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61D663-3E18-FF06-0168-A3436A2292F2}"/>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2E4F808-156D-5653-1390-F653AEA711C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5C21304-6629-1AA2-601A-7A949811DAA2}"/>
              </a:ext>
            </a:extLst>
          </p:cNvPr>
          <p:cNvSpPr>
            <a:spLocks noGrp="1"/>
          </p:cNvSpPr>
          <p:nvPr>
            <p:ph type="title"/>
          </p:nvPr>
        </p:nvSpPr>
        <p:spPr>
          <a:xfrm>
            <a:off x="685800" y="548641"/>
            <a:ext cx="16878300" cy="1402990"/>
          </a:xfrm>
        </p:spPr>
        <p:txBody>
          <a:bodyPr/>
          <a:lstStyle/>
          <a:p>
            <a:pPr algn="l"/>
            <a:r>
              <a:rPr lang="en-US" sz="3200" dirty="0"/>
              <a:t>My typical project organization system</a:t>
            </a:r>
            <a:endParaRPr lang="en-US" sz="3400" dirty="0"/>
          </a:p>
        </p:txBody>
      </p:sp>
      <p:pic>
        <p:nvPicPr>
          <p:cNvPr id="5" name="Picture 4" descr="Free business and finance icons">
            <a:extLst>
              <a:ext uri="{FF2B5EF4-FFF2-40B4-BE49-F238E27FC236}">
                <a16:creationId xmlns:a16="http://schemas.microsoft.com/office/drawing/2014/main" id="{7FFA9167-78C5-7EBF-B84E-9B1167A63F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a:extLst>
              <a:ext uri="{FF2B5EF4-FFF2-40B4-BE49-F238E27FC236}">
                <a16:creationId xmlns:a16="http://schemas.microsoft.com/office/drawing/2014/main" id="{3FC306D9-6401-D12F-89DF-A4F814A79F5E}"/>
              </a:ext>
            </a:extLst>
          </p:cNvPr>
          <p:cNvSpPr/>
          <p:nvPr/>
        </p:nvSpPr>
        <p:spPr>
          <a:xfrm rot="19058626">
            <a:off x="6870366" y="3513583"/>
            <a:ext cx="1449837" cy="257989"/>
          </a:xfrm>
          <a:prstGeom prst="rightArrow">
            <a:avLst>
              <a:gd name="adj1" fmla="val 46601"/>
              <a:gd name="adj2" fmla="val 3507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311E50AA-5F8F-9E77-7E9F-81E3D714B4E7}"/>
              </a:ext>
            </a:extLst>
          </p:cNvPr>
          <p:cNvPicPr>
            <a:picLocks noChangeAspect="1"/>
          </p:cNvPicPr>
          <p:nvPr/>
        </p:nvPicPr>
        <p:blipFill>
          <a:blip r:embed="rId5"/>
          <a:srcRect r="43224" b="5284"/>
          <a:stretch/>
        </p:blipFill>
        <p:spPr>
          <a:xfrm>
            <a:off x="8161035" y="2099371"/>
            <a:ext cx="9325706" cy="7551435"/>
          </a:xfrm>
          <a:prstGeom prst="rect">
            <a:avLst/>
          </a:prstGeom>
        </p:spPr>
      </p:pic>
    </p:spTree>
    <p:extLst>
      <p:ext uri="{BB962C8B-B14F-4D97-AF65-F5344CB8AC3E}">
        <p14:creationId xmlns:p14="http://schemas.microsoft.com/office/powerpoint/2010/main" val="936144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FBB37-1D4F-1C5E-A2E5-0311E7F05CB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4D1775D-FA7A-D5DB-4648-4D47F7E55375}"/>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21</a:t>
            </a:fld>
            <a:endParaRPr lang="en-US"/>
          </a:p>
        </p:txBody>
      </p:sp>
      <p:pic>
        <p:nvPicPr>
          <p:cNvPr id="2" name="Picture 1">
            <a:extLst>
              <a:ext uri="{FF2B5EF4-FFF2-40B4-BE49-F238E27FC236}">
                <a16:creationId xmlns:a16="http://schemas.microsoft.com/office/drawing/2014/main" id="{E78E9905-194A-EE8B-4384-89897B5B040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5A06377-3A0C-5358-1C6F-451E539C5A59}"/>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7D919C-8C7F-55A5-EF34-90C151EC777D}"/>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097D2A8-67F6-377E-C997-F01A64A74E1A}"/>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3C91B416-B68E-1204-921E-01220FA46D93}"/>
              </a:ext>
            </a:extLst>
          </p:cNvPr>
          <p:cNvSpPr/>
          <p:nvPr/>
        </p:nvSpPr>
        <p:spPr>
          <a:xfrm flipV="1">
            <a:off x="6826462" y="5553319"/>
            <a:ext cx="1314238" cy="26328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B7333C8-74FC-9EDA-94B1-B1BF2A207C85}"/>
              </a:ext>
            </a:extLst>
          </p:cNvPr>
          <p:cNvSpPr>
            <a:spLocks noGrp="1"/>
          </p:cNvSpPr>
          <p:nvPr>
            <p:ph type="title"/>
          </p:nvPr>
        </p:nvSpPr>
        <p:spPr>
          <a:xfrm>
            <a:off x="685800" y="548641"/>
            <a:ext cx="16878300" cy="1402990"/>
          </a:xfrm>
        </p:spPr>
        <p:txBody>
          <a:bodyPr/>
          <a:lstStyle/>
          <a:p>
            <a:pPr algn="l"/>
            <a:r>
              <a:rPr lang="en-US" sz="3200" dirty="0"/>
              <a:t>Customize your project based on the experiment!</a:t>
            </a:r>
            <a:endParaRPr lang="en-US" sz="3400" dirty="0"/>
          </a:p>
        </p:txBody>
      </p:sp>
    </p:spTree>
    <p:extLst>
      <p:ext uri="{BB962C8B-B14F-4D97-AF65-F5344CB8AC3E}">
        <p14:creationId xmlns:p14="http://schemas.microsoft.com/office/powerpoint/2010/main" val="1639900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27B78-4160-F858-DEC5-B551608107E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63B8180-4D63-306C-01D8-43642BC08DF1}"/>
              </a:ext>
            </a:extLst>
          </p:cNvPr>
          <p:cNvSpPr>
            <a:spLocks noGrp="1"/>
          </p:cNvSpPr>
          <p:nvPr>
            <p:ph type="title"/>
          </p:nvPr>
        </p:nvSpPr>
        <p:spPr>
          <a:xfrm>
            <a:off x="685800" y="548641"/>
            <a:ext cx="16878300" cy="1402990"/>
          </a:xfrm>
        </p:spPr>
        <p:txBody>
          <a:bodyPr/>
          <a:lstStyle/>
          <a:p>
            <a:r>
              <a:rPr lang="en-US" sz="3200" dirty="0"/>
              <a:t>Project parameters file</a:t>
            </a:r>
          </a:p>
        </p:txBody>
      </p:sp>
      <p:sp>
        <p:nvSpPr>
          <p:cNvPr id="12" name="Slide Number Placeholder 3">
            <a:extLst>
              <a:ext uri="{FF2B5EF4-FFF2-40B4-BE49-F238E27FC236}">
                <a16:creationId xmlns:a16="http://schemas.microsoft.com/office/drawing/2014/main" id="{3D389D9A-B997-7724-C33C-130DC80E506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22</a:t>
            </a:fld>
            <a:endParaRPr lang="en-US"/>
          </a:p>
        </p:txBody>
      </p:sp>
      <p:pic>
        <p:nvPicPr>
          <p:cNvPr id="2" name="Picture 2" descr="ScRNASeqSnap repository logo">
            <a:extLst>
              <a:ext uri="{FF2B5EF4-FFF2-40B4-BE49-F238E27FC236}">
                <a16:creationId xmlns:a16="http://schemas.microsoft.com/office/drawing/2014/main" id="{9F62C5E3-F4B4-8E9F-0A22-E857FA4F8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program&#10;&#10;Description automatically generated">
            <a:extLst>
              <a:ext uri="{FF2B5EF4-FFF2-40B4-BE49-F238E27FC236}">
                <a16:creationId xmlns:a16="http://schemas.microsoft.com/office/drawing/2014/main" id="{ED8BBC27-7D45-65E0-8976-89A4E6E7BBBC}"/>
              </a:ext>
            </a:extLst>
          </p:cNvPr>
          <p:cNvPicPr>
            <a:picLocks noChangeAspect="1"/>
          </p:cNvPicPr>
          <p:nvPr/>
        </p:nvPicPr>
        <p:blipFill>
          <a:blip r:embed="rId4"/>
          <a:stretch>
            <a:fillRect/>
          </a:stretch>
        </p:blipFill>
        <p:spPr>
          <a:xfrm>
            <a:off x="4730632" y="2136315"/>
            <a:ext cx="8826735" cy="7447053"/>
          </a:xfrm>
          <a:prstGeom prst="rect">
            <a:avLst/>
          </a:prstGeom>
        </p:spPr>
      </p:pic>
    </p:spTree>
    <p:extLst>
      <p:ext uri="{BB962C8B-B14F-4D97-AF65-F5344CB8AC3E}">
        <p14:creationId xmlns:p14="http://schemas.microsoft.com/office/powerpoint/2010/main" val="3243810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4417B-63A0-B484-DA8B-4403DD0A25C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5375A9B-B3CA-504C-A644-1ECCB26F8411}"/>
              </a:ext>
            </a:extLst>
          </p:cNvPr>
          <p:cNvSpPr>
            <a:spLocks noGrp="1"/>
          </p:cNvSpPr>
          <p:nvPr>
            <p:ph type="title"/>
          </p:nvPr>
        </p:nvSpPr>
        <p:spPr>
          <a:xfrm>
            <a:off x="685800" y="548641"/>
            <a:ext cx="16878300" cy="1402990"/>
          </a:xfrm>
        </p:spPr>
        <p:txBody>
          <a:bodyPr/>
          <a:lstStyle/>
          <a:p>
            <a:r>
              <a:rPr lang="en-US" sz="3400" dirty="0"/>
              <a:t>How to run the code</a:t>
            </a:r>
          </a:p>
        </p:txBody>
      </p:sp>
      <p:sp>
        <p:nvSpPr>
          <p:cNvPr id="12" name="Slide Number Placeholder 3">
            <a:extLst>
              <a:ext uri="{FF2B5EF4-FFF2-40B4-BE49-F238E27FC236}">
                <a16:creationId xmlns:a16="http://schemas.microsoft.com/office/drawing/2014/main" id="{B042EA62-6E23-97D0-8B32-102A2A9D7BF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23</a:t>
            </a:fld>
            <a:endParaRPr lang="en-US"/>
          </a:p>
        </p:txBody>
      </p:sp>
      <p:pic>
        <p:nvPicPr>
          <p:cNvPr id="2" name="Picture 2" descr="ScRNASeqSnap repository logo">
            <a:extLst>
              <a:ext uri="{FF2B5EF4-FFF2-40B4-BE49-F238E27FC236}">
                <a16:creationId xmlns:a16="http://schemas.microsoft.com/office/drawing/2014/main" id="{6738B98B-2AB9-DE89-89D6-382F5DD06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program&#10;&#10;Description automatically generated">
            <a:extLst>
              <a:ext uri="{FF2B5EF4-FFF2-40B4-BE49-F238E27FC236}">
                <a16:creationId xmlns:a16="http://schemas.microsoft.com/office/drawing/2014/main" id="{EAC1C6BD-9CDF-F5B8-0E03-C2D6AF1C3ABA}"/>
              </a:ext>
            </a:extLst>
          </p:cNvPr>
          <p:cNvPicPr>
            <a:picLocks noChangeAspect="1"/>
          </p:cNvPicPr>
          <p:nvPr/>
        </p:nvPicPr>
        <p:blipFill>
          <a:blip r:embed="rId4"/>
          <a:stretch>
            <a:fillRect/>
          </a:stretch>
        </p:blipFill>
        <p:spPr>
          <a:xfrm>
            <a:off x="5768611" y="2140332"/>
            <a:ext cx="6712677" cy="7439018"/>
          </a:xfrm>
          <a:prstGeom prst="rect">
            <a:avLst/>
          </a:prstGeom>
        </p:spPr>
      </p:pic>
      <p:sp>
        <p:nvSpPr>
          <p:cNvPr id="3" name="Rounded Rectangle 2">
            <a:extLst>
              <a:ext uri="{FF2B5EF4-FFF2-40B4-BE49-F238E27FC236}">
                <a16:creationId xmlns:a16="http://schemas.microsoft.com/office/drawing/2014/main" id="{750090D6-58AA-93B2-5CE2-585765C00911}"/>
              </a:ext>
            </a:extLst>
          </p:cNvPr>
          <p:cNvSpPr/>
          <p:nvPr/>
        </p:nvSpPr>
        <p:spPr>
          <a:xfrm flipV="1">
            <a:off x="5903495" y="2655476"/>
            <a:ext cx="6432884" cy="145129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118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7727262-6CEC-C0AB-21D5-A4BE2D68CF1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F4FC3BA-EA72-E27A-4A27-DD66FE67798E}"/>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0466D97-5A1E-9F48-EBD6-729ECBF99D7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24</a:t>
            </a:fld>
            <a:endParaRPr lang="en-US"/>
          </a:p>
        </p:txBody>
      </p:sp>
      <p:pic>
        <p:nvPicPr>
          <p:cNvPr id="2" name="Picture 2" descr="ScRNASeqSnap repository logo">
            <a:extLst>
              <a:ext uri="{FF2B5EF4-FFF2-40B4-BE49-F238E27FC236}">
                <a16:creationId xmlns:a16="http://schemas.microsoft.com/office/drawing/2014/main" id="{28B0E52D-60EE-D2F1-8153-9D580A1F1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D1DE66-5B8B-016E-366F-77F7279F0D57}"/>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77E34562-99FA-9AA7-014E-E59FA623C234}"/>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B397D8E3-1EA2-B646-0470-7FF0D1DF276A}"/>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4" name="Rectangle 3">
            <a:extLst>
              <a:ext uri="{FF2B5EF4-FFF2-40B4-BE49-F238E27FC236}">
                <a16:creationId xmlns:a16="http://schemas.microsoft.com/office/drawing/2014/main" id="{8E78C131-8A68-EB3E-BE8C-E013DF4D9DD7}"/>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968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67552-FC4A-7567-AE34-88D9FE51183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99647B9-3599-B7F9-D4CF-7E07575142C4}"/>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334F71A-A9AF-696D-7E99-C40D4C923D0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25</a:t>
            </a:fld>
            <a:endParaRPr lang="en-US"/>
          </a:p>
        </p:txBody>
      </p:sp>
      <p:pic>
        <p:nvPicPr>
          <p:cNvPr id="2" name="Picture 2" descr="ScRNASeqSnap repository logo">
            <a:extLst>
              <a:ext uri="{FF2B5EF4-FFF2-40B4-BE49-F238E27FC236}">
                <a16:creationId xmlns:a16="http://schemas.microsoft.com/office/drawing/2014/main" id="{67D67E6E-C40A-5823-F42F-F5436A523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438AD3-C72B-D2BF-78A7-9EE6293AC4E2}"/>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10;&#10;Description automatically generated">
            <a:extLst>
              <a:ext uri="{FF2B5EF4-FFF2-40B4-BE49-F238E27FC236}">
                <a16:creationId xmlns:a16="http://schemas.microsoft.com/office/drawing/2014/main" id="{8DCA6C9A-8444-A55B-0B47-A3CB911E9A0C}"/>
              </a:ext>
            </a:extLst>
          </p:cNvPr>
          <p:cNvPicPr>
            <a:picLocks noChangeAspect="1"/>
          </p:cNvPicPr>
          <p:nvPr/>
        </p:nvPicPr>
        <p:blipFill>
          <a:blip r:embed="rId4"/>
          <a:srcRect b="33093"/>
          <a:stretch/>
        </p:blipFill>
        <p:spPr>
          <a:xfrm>
            <a:off x="3155052" y="2180231"/>
            <a:ext cx="12527977" cy="7421001"/>
          </a:xfrm>
          <a:prstGeom prst="rect">
            <a:avLst/>
          </a:prstGeom>
        </p:spPr>
      </p:pic>
      <p:sp>
        <p:nvSpPr>
          <p:cNvPr id="32" name="Rectangle 31">
            <a:extLst>
              <a:ext uri="{FF2B5EF4-FFF2-40B4-BE49-F238E27FC236}">
                <a16:creationId xmlns:a16="http://schemas.microsoft.com/office/drawing/2014/main" id="{E6056EE7-23A8-CFC1-406F-C1DB0AADEE0F}"/>
              </a:ext>
            </a:extLst>
          </p:cNvPr>
          <p:cNvSpPr/>
          <p:nvPr/>
        </p:nvSpPr>
        <p:spPr>
          <a:xfrm rot="16200000">
            <a:off x="2243222" y="4821164"/>
            <a:ext cx="119306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Upstream</a:t>
            </a:r>
          </a:p>
        </p:txBody>
      </p:sp>
      <p:sp>
        <p:nvSpPr>
          <p:cNvPr id="33" name="Rectangle 32">
            <a:extLst>
              <a:ext uri="{FF2B5EF4-FFF2-40B4-BE49-F238E27FC236}">
                <a16:creationId xmlns:a16="http://schemas.microsoft.com/office/drawing/2014/main" id="{CE4F8F12-4738-6FE4-6C1D-5ECBC98CFBA9}"/>
              </a:ext>
            </a:extLst>
          </p:cNvPr>
          <p:cNvSpPr/>
          <p:nvPr/>
        </p:nvSpPr>
        <p:spPr>
          <a:xfrm rot="16200000">
            <a:off x="2077764" y="6580837"/>
            <a:ext cx="1523981"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Downstream</a:t>
            </a:r>
          </a:p>
        </p:txBody>
      </p:sp>
      <p:cxnSp>
        <p:nvCxnSpPr>
          <p:cNvPr id="34" name="Straight Arrow Connector 33">
            <a:extLst>
              <a:ext uri="{FF2B5EF4-FFF2-40B4-BE49-F238E27FC236}">
                <a16:creationId xmlns:a16="http://schemas.microsoft.com/office/drawing/2014/main" id="{D042D073-F973-91EE-7476-162E7E80ADAE}"/>
              </a:ext>
            </a:extLst>
          </p:cNvPr>
          <p:cNvCxnSpPr>
            <a:cxnSpLocks/>
            <a:stCxn id="35" idx="1"/>
            <a:endCxn id="32" idx="2"/>
          </p:cNvCxnSpPr>
          <p:nvPr/>
        </p:nvCxnSpPr>
        <p:spPr>
          <a:xfrm flipH="1" flipV="1">
            <a:off x="3074539" y="5055948"/>
            <a:ext cx="634129" cy="3164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8A6E30F8-ABA6-37FD-EDEB-10580B337650}"/>
              </a:ext>
            </a:extLst>
          </p:cNvPr>
          <p:cNvSpPr/>
          <p:nvPr/>
        </p:nvSpPr>
        <p:spPr>
          <a:xfrm flipV="1">
            <a:off x="3708668" y="4867826"/>
            <a:ext cx="11338560" cy="1009239"/>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1782A19F-AD3E-B56C-9C68-15AE0AB03A94}"/>
              </a:ext>
            </a:extLst>
          </p:cNvPr>
          <p:cNvCxnSpPr>
            <a:cxnSpLocks/>
            <a:stCxn id="37" idx="1"/>
            <a:endCxn id="33" idx="2"/>
          </p:cNvCxnSpPr>
          <p:nvPr/>
        </p:nvCxnSpPr>
        <p:spPr>
          <a:xfrm flipH="1">
            <a:off x="3074538" y="6471503"/>
            <a:ext cx="634129" cy="344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B6D5D586-454F-8907-EA93-E21A40AD2870}"/>
              </a:ext>
            </a:extLst>
          </p:cNvPr>
          <p:cNvSpPr/>
          <p:nvPr/>
        </p:nvSpPr>
        <p:spPr>
          <a:xfrm flipV="1">
            <a:off x="3708667" y="5909147"/>
            <a:ext cx="11338560" cy="1124712"/>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0123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3F2BE-B22A-7811-B7DC-D9495E07876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0995DDB-ED7D-AADD-BDF1-47E7253BE63C}"/>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1E1795D1-78FC-4B88-89E8-6977E8DCB23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26</a:t>
            </a:fld>
            <a:endParaRPr lang="en-US"/>
          </a:p>
        </p:txBody>
      </p:sp>
      <p:pic>
        <p:nvPicPr>
          <p:cNvPr id="2" name="Picture 2" descr="ScRNASeqSnap repository logo">
            <a:extLst>
              <a:ext uri="{FF2B5EF4-FFF2-40B4-BE49-F238E27FC236}">
                <a16:creationId xmlns:a16="http://schemas.microsoft.com/office/drawing/2014/main" id="{CC0101EB-0FB9-985F-9FCD-F59EAF364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 shot of a computer&#10;&#10;Description automatically generated">
            <a:extLst>
              <a:ext uri="{FF2B5EF4-FFF2-40B4-BE49-F238E27FC236}">
                <a16:creationId xmlns:a16="http://schemas.microsoft.com/office/drawing/2014/main" id="{F4119A4B-ABEE-885A-70AF-636F35003C0F}"/>
              </a:ext>
            </a:extLst>
          </p:cNvPr>
          <p:cNvPicPr>
            <a:picLocks noChangeAspect="1"/>
          </p:cNvPicPr>
          <p:nvPr/>
        </p:nvPicPr>
        <p:blipFill>
          <a:blip r:embed="rId4"/>
          <a:srcRect b="33093"/>
          <a:stretch/>
        </p:blipFill>
        <p:spPr>
          <a:xfrm>
            <a:off x="3155052" y="2180231"/>
            <a:ext cx="12527977" cy="7421001"/>
          </a:xfrm>
          <a:prstGeom prst="rect">
            <a:avLst/>
          </a:prstGeom>
        </p:spPr>
      </p:pic>
      <p:sp>
        <p:nvSpPr>
          <p:cNvPr id="10" name="Rectangle 9">
            <a:extLst>
              <a:ext uri="{FF2B5EF4-FFF2-40B4-BE49-F238E27FC236}">
                <a16:creationId xmlns:a16="http://schemas.microsoft.com/office/drawing/2014/main" id="{012794FF-72FF-61B1-21B6-76FF1A95FA49}"/>
              </a:ext>
            </a:extLst>
          </p:cNvPr>
          <p:cNvSpPr/>
          <p:nvPr/>
        </p:nvSpPr>
        <p:spPr>
          <a:xfrm rot="16200000">
            <a:off x="2243222" y="4821164"/>
            <a:ext cx="119306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Upstream</a:t>
            </a:r>
          </a:p>
        </p:txBody>
      </p:sp>
      <p:cxnSp>
        <p:nvCxnSpPr>
          <p:cNvPr id="13" name="Straight Arrow Connector 12">
            <a:extLst>
              <a:ext uri="{FF2B5EF4-FFF2-40B4-BE49-F238E27FC236}">
                <a16:creationId xmlns:a16="http://schemas.microsoft.com/office/drawing/2014/main" id="{8C9AE233-64B6-AF7F-5316-63EA5DD871B8}"/>
              </a:ext>
            </a:extLst>
          </p:cNvPr>
          <p:cNvCxnSpPr>
            <a:cxnSpLocks/>
            <a:stCxn id="14" idx="1"/>
            <a:endCxn id="10" idx="2"/>
          </p:cNvCxnSpPr>
          <p:nvPr/>
        </p:nvCxnSpPr>
        <p:spPr>
          <a:xfrm flipH="1" flipV="1">
            <a:off x="3074539" y="5055948"/>
            <a:ext cx="634129" cy="3164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3C1E24AA-631F-6980-BD7F-45144A7C8922}"/>
              </a:ext>
            </a:extLst>
          </p:cNvPr>
          <p:cNvSpPr/>
          <p:nvPr/>
        </p:nvSpPr>
        <p:spPr>
          <a:xfrm flipV="1">
            <a:off x="3708668" y="4867826"/>
            <a:ext cx="11338560" cy="1009239"/>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321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A5B10E7-8AE0-20AA-7343-C56EE0A4BCC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60BF469-34A5-2B99-5EDC-3B9B2201C74C}"/>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D11F656-AB55-A802-9FFE-A0D8EDD0B03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27</a:t>
            </a:fld>
            <a:endParaRPr lang="en-US"/>
          </a:p>
        </p:txBody>
      </p:sp>
      <p:pic>
        <p:nvPicPr>
          <p:cNvPr id="2" name="Picture 2" descr="ScRNASeqSnap repository logo">
            <a:extLst>
              <a:ext uri="{FF2B5EF4-FFF2-40B4-BE49-F238E27FC236}">
                <a16:creationId xmlns:a16="http://schemas.microsoft.com/office/drawing/2014/main" id="{81C59DFB-7240-48FD-1456-B76439616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AEEA29-FFC4-24A1-6527-F06B66125716}"/>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B04D5392-9DBA-F27E-F514-1C9D3CBE8059}"/>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06572F98-E75D-E031-A586-054CCD9C4C0C}"/>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13" name="Rectangle 12">
            <a:extLst>
              <a:ext uri="{FF2B5EF4-FFF2-40B4-BE49-F238E27FC236}">
                <a16:creationId xmlns:a16="http://schemas.microsoft.com/office/drawing/2014/main" id="{1E6EACF5-78AF-8FD5-818B-CB23167D3E6F}"/>
              </a:ext>
            </a:extLst>
          </p:cNvPr>
          <p:cNvSpPr/>
          <p:nvPr/>
        </p:nvSpPr>
        <p:spPr>
          <a:xfrm>
            <a:off x="866274" y="5143500"/>
            <a:ext cx="17118777" cy="2797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CBD025-7DDC-733A-D57C-B0FA701DD964}"/>
              </a:ext>
            </a:extLst>
          </p:cNvPr>
          <p:cNvSpPr/>
          <p:nvPr/>
        </p:nvSpPr>
        <p:spPr>
          <a:xfrm>
            <a:off x="1525649" y="3128211"/>
            <a:ext cx="16459402" cy="201528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DF5F3E-D06E-3534-C8D7-B941BF32BB0D}"/>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325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8E4F-0267-C7A3-6378-A85EA99F0D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32458F6-4908-860E-8475-9BA93A95E26F}"/>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44822CDB-2A0F-D2AD-0BC4-030F71F10DD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28</a:t>
            </a:fld>
            <a:endParaRPr lang="en-US"/>
          </a:p>
        </p:txBody>
      </p:sp>
      <p:pic>
        <p:nvPicPr>
          <p:cNvPr id="2" name="Picture 2" descr="ScRNASeqSnap repository logo">
            <a:extLst>
              <a:ext uri="{FF2B5EF4-FFF2-40B4-BE49-F238E27FC236}">
                <a16:creationId xmlns:a16="http://schemas.microsoft.com/office/drawing/2014/main" id="{E29D4358-87CD-2C3F-3AA0-66C790BBA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AB87B3C-F755-3267-AA97-F620A5266514}"/>
              </a:ext>
            </a:extLst>
          </p:cNvPr>
          <p:cNvSpPr txBox="1"/>
          <p:nvPr/>
        </p:nvSpPr>
        <p:spPr>
          <a:xfrm>
            <a:off x="1150159" y="2494240"/>
            <a:ext cx="15726135" cy="461665"/>
          </a:xfrm>
          <a:prstGeom prst="rect">
            <a:avLst/>
          </a:prstGeom>
          <a:noFill/>
        </p:spPr>
        <p:txBody>
          <a:bodyPr wrap="square">
            <a:spAutoFit/>
          </a:bodyPr>
          <a:lstStyle/>
          <a:p>
            <a:r>
              <a:rPr lang="en-US" sz="2400" dirty="0"/>
              <a:t>description="Pipeline for </a:t>
            </a:r>
            <a:r>
              <a:rPr lang="en-US" sz="2400" dirty="0" err="1"/>
              <a:t>FastQC</a:t>
            </a:r>
            <a:r>
              <a:rPr lang="en-US" sz="2400" dirty="0"/>
              <a:t> quality control tool for high throughput sequence data analysis.", required=True</a:t>
            </a:r>
          </a:p>
        </p:txBody>
      </p:sp>
      <p:pic>
        <p:nvPicPr>
          <p:cNvPr id="5" name="Picture 4" descr="A screenshot of a computer&#10;&#10;Description automatically generated">
            <a:extLst>
              <a:ext uri="{FF2B5EF4-FFF2-40B4-BE49-F238E27FC236}">
                <a16:creationId xmlns:a16="http://schemas.microsoft.com/office/drawing/2014/main" id="{292B3199-662C-6045-76B2-6F10CECA1FDF}"/>
              </a:ext>
            </a:extLst>
          </p:cNvPr>
          <p:cNvPicPr>
            <a:picLocks noChangeAspect="1"/>
          </p:cNvPicPr>
          <p:nvPr/>
        </p:nvPicPr>
        <p:blipFill>
          <a:blip r:embed="rId4"/>
          <a:srcRect b="46263"/>
          <a:stretch/>
        </p:blipFill>
        <p:spPr>
          <a:xfrm>
            <a:off x="1486183" y="3739144"/>
            <a:ext cx="15949578" cy="3867444"/>
          </a:xfrm>
          <a:prstGeom prst="rect">
            <a:avLst/>
          </a:prstGeom>
        </p:spPr>
      </p:pic>
    </p:spTree>
    <p:extLst>
      <p:ext uri="{BB962C8B-B14F-4D97-AF65-F5344CB8AC3E}">
        <p14:creationId xmlns:p14="http://schemas.microsoft.com/office/powerpoint/2010/main" val="2012099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F96EEFE-8712-F637-49B0-20E29369E15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B15F610-174B-8D83-2F0A-B78EBC8F35DD}"/>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809B68FB-579A-E6D6-4DA7-06DB2B3034A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29</a:t>
            </a:fld>
            <a:endParaRPr lang="en-US"/>
          </a:p>
        </p:txBody>
      </p:sp>
      <p:pic>
        <p:nvPicPr>
          <p:cNvPr id="2" name="Picture 2" descr="ScRNASeqSnap repository logo">
            <a:extLst>
              <a:ext uri="{FF2B5EF4-FFF2-40B4-BE49-F238E27FC236}">
                <a16:creationId xmlns:a16="http://schemas.microsoft.com/office/drawing/2014/main" id="{FCA63EF9-B9AB-075A-7386-9F12755F7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D02F5CE-40BB-E3A0-8DCF-5A9109DE83EA}"/>
              </a:ext>
            </a:extLst>
          </p:cNvPr>
          <p:cNvSpPr txBox="1"/>
          <p:nvPr/>
        </p:nvSpPr>
        <p:spPr>
          <a:xfrm>
            <a:off x="1150159" y="2494240"/>
            <a:ext cx="15726135" cy="461665"/>
          </a:xfrm>
          <a:prstGeom prst="rect">
            <a:avLst/>
          </a:prstGeom>
          <a:noFill/>
        </p:spPr>
        <p:txBody>
          <a:bodyPr wrap="square">
            <a:spAutoFit/>
          </a:bodyPr>
          <a:lstStyle/>
          <a:p>
            <a:r>
              <a:rPr lang="en-US" sz="2400" dirty="0"/>
              <a:t>description="Pipeline for </a:t>
            </a:r>
            <a:r>
              <a:rPr lang="en-US" sz="2400" dirty="0" err="1"/>
              <a:t>FastQC</a:t>
            </a:r>
            <a:r>
              <a:rPr lang="en-US" sz="2400" dirty="0"/>
              <a:t> quality control tool for high throughput sequence data analysis.", required=True</a:t>
            </a:r>
          </a:p>
        </p:txBody>
      </p:sp>
      <p:pic>
        <p:nvPicPr>
          <p:cNvPr id="5" name="Picture 4" descr="A screenshot of a computer&#10;&#10;Description automatically generated">
            <a:extLst>
              <a:ext uri="{FF2B5EF4-FFF2-40B4-BE49-F238E27FC236}">
                <a16:creationId xmlns:a16="http://schemas.microsoft.com/office/drawing/2014/main" id="{28EEAC07-E8B0-0D03-11CE-221FFEDD393C}"/>
              </a:ext>
            </a:extLst>
          </p:cNvPr>
          <p:cNvPicPr>
            <a:picLocks noChangeAspect="1"/>
          </p:cNvPicPr>
          <p:nvPr/>
        </p:nvPicPr>
        <p:blipFill>
          <a:blip r:embed="rId4"/>
          <a:srcRect b="46263"/>
          <a:stretch/>
        </p:blipFill>
        <p:spPr>
          <a:xfrm>
            <a:off x="1486183" y="3739144"/>
            <a:ext cx="15949578" cy="3867444"/>
          </a:xfrm>
          <a:prstGeom prst="rect">
            <a:avLst/>
          </a:prstGeom>
        </p:spPr>
      </p:pic>
      <p:sp>
        <p:nvSpPr>
          <p:cNvPr id="6" name="Rounded Rectangle 5">
            <a:extLst>
              <a:ext uri="{FF2B5EF4-FFF2-40B4-BE49-F238E27FC236}">
                <a16:creationId xmlns:a16="http://schemas.microsoft.com/office/drawing/2014/main" id="{4EDF3DE0-B72E-D593-EC7D-EB6966EFCB29}"/>
              </a:ext>
            </a:extLst>
          </p:cNvPr>
          <p:cNvSpPr/>
          <p:nvPr/>
        </p:nvSpPr>
        <p:spPr>
          <a:xfrm flipV="1">
            <a:off x="7000636" y="5143498"/>
            <a:ext cx="1686164" cy="328614"/>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4DA98533-E78A-FFEA-35FA-C6AC0A9E8C59}"/>
              </a:ext>
            </a:extLst>
          </p:cNvPr>
          <p:cNvSpPr/>
          <p:nvPr/>
        </p:nvSpPr>
        <p:spPr>
          <a:xfrm flipV="1">
            <a:off x="7000636" y="6197671"/>
            <a:ext cx="2900602" cy="328614"/>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08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4949456" cy="1402990"/>
          </a:xfrm>
        </p:spPr>
        <p:txBody>
          <a:bodyPr/>
          <a:lstStyle/>
          <a:p>
            <a:r>
              <a:rPr lang="en-US" sz="3600" dirty="0"/>
              <a:t>Code of Conduct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a:t>
            </a:fld>
            <a:endParaRPr lang="en-US"/>
          </a:p>
        </p:txBody>
      </p:sp>
      <p:graphicFrame>
        <p:nvGraphicFramePr>
          <p:cNvPr id="2" name="Diagram 1">
            <a:extLst>
              <a:ext uri="{FF2B5EF4-FFF2-40B4-BE49-F238E27FC236}">
                <a16:creationId xmlns:a16="http://schemas.microsoft.com/office/drawing/2014/main" id="{D2518C6D-AE89-2C85-1A2D-CF5078D5CA96}"/>
              </a:ext>
            </a:extLst>
          </p:cNvPr>
          <p:cNvGraphicFramePr/>
          <p:nvPr>
            <p:extLst>
              <p:ext uri="{D42A27DB-BD31-4B8C-83A1-F6EECF244321}">
                <p14:modId xmlns:p14="http://schemas.microsoft.com/office/powerpoint/2010/main" val="3853966997"/>
              </p:ext>
            </p:extLst>
          </p:nvPr>
        </p:nvGraphicFramePr>
        <p:xfrm>
          <a:off x="1614521" y="443387"/>
          <a:ext cx="12617302" cy="9294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1319A32C-EFDD-A694-6631-2E66FCEA2B67}"/>
              </a:ext>
            </a:extLst>
          </p:cNvPr>
          <p:cNvGrpSpPr/>
          <p:nvPr/>
        </p:nvGrpSpPr>
        <p:grpSpPr>
          <a:xfrm>
            <a:off x="13257439" y="2697331"/>
            <a:ext cx="3806209" cy="3716459"/>
            <a:chOff x="2531120" y="2870731"/>
            <a:chExt cx="4283019" cy="3695194"/>
          </a:xfrm>
        </p:grpSpPr>
        <p:sp>
          <p:nvSpPr>
            <p:cNvPr id="20" name="Shape 19">
              <a:extLst>
                <a:ext uri="{FF2B5EF4-FFF2-40B4-BE49-F238E27FC236}">
                  <a16:creationId xmlns:a16="http://schemas.microsoft.com/office/drawing/2014/main" id="{EFAF2820-F5D0-980D-9C94-5904A49041E2}"/>
                </a:ext>
              </a:extLst>
            </p:cNvPr>
            <p:cNvSpPr/>
            <p:nvPr/>
          </p:nvSpPr>
          <p:spPr>
            <a:xfrm>
              <a:off x="2531120" y="2870731"/>
              <a:ext cx="4283019" cy="3695194"/>
            </a:xfrm>
            <a:prstGeom prst="gear6">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Shape 4">
              <a:extLst>
                <a:ext uri="{FF2B5EF4-FFF2-40B4-BE49-F238E27FC236}">
                  <a16:creationId xmlns:a16="http://schemas.microsoft.com/office/drawing/2014/main" id="{2016EF63-A7A1-0EE9-0FF2-A30C83357297}"/>
                </a:ext>
              </a:extLst>
            </p:cNvPr>
            <p:cNvSpPr txBox="1"/>
            <p:nvPr/>
          </p:nvSpPr>
          <p:spPr>
            <a:xfrm>
              <a:off x="3451479" y="3969933"/>
              <a:ext cx="2442301" cy="1985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algn="ctr"/>
              <a:r>
                <a:rPr lang="en-US" sz="2800" i="0" u="none" strike="noStrike" dirty="0">
                  <a:effectLst/>
                </a:rPr>
                <a:t>Be kind</a:t>
              </a:r>
            </a:p>
            <a:p>
              <a:pPr algn="ctr"/>
              <a:r>
                <a:rPr lang="en-US" sz="2800" dirty="0"/>
                <a:t>and</a:t>
              </a:r>
              <a:r>
                <a:rPr lang="en-US" sz="2800" i="0" u="none" strike="noStrike" dirty="0">
                  <a:effectLst/>
                </a:rPr>
                <a:t> </a:t>
              </a:r>
            </a:p>
            <a:p>
              <a:pPr algn="ctr"/>
              <a:r>
                <a:rPr lang="en-US" sz="2800" dirty="0"/>
                <a:t>h</a:t>
              </a:r>
              <a:r>
                <a:rPr lang="en-US" sz="2800" b="0" dirty="0"/>
                <a:t>ave fun</a:t>
              </a:r>
              <a:br>
                <a:rPr lang="en-US" sz="2800" b="0" dirty="0">
                  <a:effectLst/>
                </a:rPr>
              </a:br>
              <a:endParaRPr lang="en-US" sz="2800" b="0" dirty="0">
                <a:effectLst/>
              </a:endParaRPr>
            </a:p>
          </p:txBody>
        </p:sp>
      </p:grpSp>
      <p:sp>
        <p:nvSpPr>
          <p:cNvPr id="24" name="Circular Arrow 23">
            <a:extLst>
              <a:ext uri="{FF2B5EF4-FFF2-40B4-BE49-F238E27FC236}">
                <a16:creationId xmlns:a16="http://schemas.microsoft.com/office/drawing/2014/main" id="{031C0926-0DFC-107F-561F-AEAD2E3E055A}"/>
              </a:ext>
            </a:extLst>
          </p:cNvPr>
          <p:cNvSpPr/>
          <p:nvPr/>
        </p:nvSpPr>
        <p:spPr>
          <a:xfrm rot="6760614">
            <a:off x="11703409" y="1192000"/>
            <a:ext cx="4857536" cy="4857536"/>
          </a:xfrm>
          <a:prstGeom prst="circularArrow">
            <a:avLst>
              <a:gd name="adj1" fmla="val 5984"/>
              <a:gd name="adj2" fmla="val 394124"/>
              <a:gd name="adj3" fmla="val 13313824"/>
              <a:gd name="adj4" fmla="val 8936934"/>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nvGrpSpPr>
          <p:cNvPr id="26" name="Group 25">
            <a:extLst>
              <a:ext uri="{FF2B5EF4-FFF2-40B4-BE49-F238E27FC236}">
                <a16:creationId xmlns:a16="http://schemas.microsoft.com/office/drawing/2014/main" id="{6BCE2F45-3DA7-89C4-53D0-D00C0BBCB45A}"/>
              </a:ext>
            </a:extLst>
          </p:cNvPr>
          <p:cNvGrpSpPr/>
          <p:nvPr/>
        </p:nvGrpSpPr>
        <p:grpSpPr>
          <a:xfrm>
            <a:off x="13971631" y="6438394"/>
            <a:ext cx="4059275" cy="1680056"/>
            <a:chOff x="2810326" y="7127806"/>
            <a:chExt cx="4059275" cy="1680056"/>
          </a:xfrm>
        </p:grpSpPr>
        <p:sp>
          <p:nvSpPr>
            <p:cNvPr id="28" name="Rounded Rectangle 27">
              <a:extLst>
                <a:ext uri="{FF2B5EF4-FFF2-40B4-BE49-F238E27FC236}">
                  <a16:creationId xmlns:a16="http://schemas.microsoft.com/office/drawing/2014/main" id="{3E72325A-4911-C7C7-4674-3897DECA8AE6}"/>
                </a:ext>
              </a:extLst>
            </p:cNvPr>
            <p:cNvSpPr/>
            <p:nvPr/>
          </p:nvSpPr>
          <p:spPr>
            <a:xfrm>
              <a:off x="2810326" y="7127806"/>
              <a:ext cx="4059275" cy="1680056"/>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Rounded Rectangle 4">
              <a:extLst>
                <a:ext uri="{FF2B5EF4-FFF2-40B4-BE49-F238E27FC236}">
                  <a16:creationId xmlns:a16="http://schemas.microsoft.com/office/drawing/2014/main" id="{404AC2A5-3131-D780-F4DD-F198E5742FC5}"/>
                </a:ext>
              </a:extLst>
            </p:cNvPr>
            <p:cNvSpPr txBox="1"/>
            <p:nvPr/>
          </p:nvSpPr>
          <p:spPr>
            <a:xfrm>
              <a:off x="2859533" y="7177013"/>
              <a:ext cx="3960861" cy="15816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welcome everyone in the research community.</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are committed to creating a friendly and respectful place for learning, teaching, and contributing. </a:t>
              </a:r>
            </a:p>
          </p:txBody>
        </p:sp>
      </p:grpSp>
    </p:spTree>
    <p:extLst>
      <p:ext uri="{BB962C8B-B14F-4D97-AF65-F5344CB8AC3E}">
        <p14:creationId xmlns:p14="http://schemas.microsoft.com/office/powerpoint/2010/main" val="36944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04864-F3F6-B949-4908-53BC0D7C701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2607FB-22C6-46EC-4230-E64C9DA0C0A7}"/>
              </a:ext>
            </a:extLst>
          </p:cNvPr>
          <p:cNvSpPr>
            <a:spLocks noGrp="1"/>
          </p:cNvSpPr>
          <p:nvPr>
            <p:ph type="title"/>
          </p:nvPr>
        </p:nvSpPr>
        <p:spPr>
          <a:xfrm>
            <a:off x="685800" y="548641"/>
            <a:ext cx="16878300" cy="1402990"/>
          </a:xfrm>
        </p:spPr>
        <p:txBody>
          <a:bodyPr/>
          <a:lstStyle/>
          <a:p>
            <a:r>
              <a:rPr lang="en-US" sz="3600" dirty="0"/>
              <a:t>`run-</a:t>
            </a:r>
            <a:r>
              <a:rPr lang="en-US" sz="3600" dirty="0" err="1"/>
              <a:t>fastqc</a:t>
            </a:r>
            <a:r>
              <a:rPr lang="en-US" sz="3600" dirty="0"/>
              <a:t>-</a:t>
            </a:r>
            <a:r>
              <a:rPr lang="en-US" sz="3600" dirty="0" err="1"/>
              <a:t>analysis.sh</a:t>
            </a:r>
            <a:r>
              <a:rPr lang="en-US" sz="3600" dirty="0"/>
              <a:t>`</a:t>
            </a:r>
          </a:p>
        </p:txBody>
      </p:sp>
      <p:sp>
        <p:nvSpPr>
          <p:cNvPr id="12" name="Slide Number Placeholder 3">
            <a:extLst>
              <a:ext uri="{FF2B5EF4-FFF2-40B4-BE49-F238E27FC236}">
                <a16:creationId xmlns:a16="http://schemas.microsoft.com/office/drawing/2014/main" id="{E70CDACF-8D6F-2B6B-3414-E0DDA4A78ADF}"/>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30</a:t>
            </a:fld>
            <a:endParaRPr lang="en-US"/>
          </a:p>
        </p:txBody>
      </p:sp>
      <p:pic>
        <p:nvPicPr>
          <p:cNvPr id="2" name="Picture 2" descr="ScRNASeqSnap repository logo">
            <a:extLst>
              <a:ext uri="{FF2B5EF4-FFF2-40B4-BE49-F238E27FC236}">
                <a16:creationId xmlns:a16="http://schemas.microsoft.com/office/drawing/2014/main" id="{9D50DF1F-9CE7-80ED-F54B-CB25B5FCF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2A25825-2FCB-5ACC-F9FD-0225CE3C4A72}"/>
              </a:ext>
            </a:extLst>
          </p:cNvPr>
          <p:cNvPicPr>
            <a:picLocks noChangeAspect="1"/>
          </p:cNvPicPr>
          <p:nvPr/>
        </p:nvPicPr>
        <p:blipFill>
          <a:blip r:embed="rId4"/>
          <a:stretch>
            <a:fillRect/>
          </a:stretch>
        </p:blipFill>
        <p:spPr>
          <a:xfrm>
            <a:off x="1387642" y="3274313"/>
            <a:ext cx="7772400" cy="5171057"/>
          </a:xfrm>
          <a:prstGeom prst="rect">
            <a:avLst/>
          </a:prstGeom>
        </p:spPr>
      </p:pic>
    </p:spTree>
    <p:extLst>
      <p:ext uri="{BB962C8B-B14F-4D97-AF65-F5344CB8AC3E}">
        <p14:creationId xmlns:p14="http://schemas.microsoft.com/office/powerpoint/2010/main" val="2871531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EC2A1-D2CB-191A-118A-FEBE6A317A4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7C3DD2A-5308-B38B-19A1-4DF25FA4B287}"/>
              </a:ext>
            </a:extLst>
          </p:cNvPr>
          <p:cNvSpPr>
            <a:spLocks noGrp="1"/>
          </p:cNvSpPr>
          <p:nvPr>
            <p:ph type="title"/>
          </p:nvPr>
        </p:nvSpPr>
        <p:spPr>
          <a:xfrm>
            <a:off x="685800" y="548641"/>
            <a:ext cx="16878300" cy="1402990"/>
          </a:xfrm>
        </p:spPr>
        <p:txBody>
          <a:bodyPr/>
          <a:lstStyle/>
          <a:p>
            <a:r>
              <a:rPr lang="en-US" sz="3600" dirty="0"/>
              <a:t>`run-</a:t>
            </a:r>
            <a:r>
              <a:rPr lang="en-US" sz="3600" dirty="0" err="1"/>
              <a:t>fastqc</a:t>
            </a:r>
            <a:r>
              <a:rPr lang="en-US" sz="3600" dirty="0"/>
              <a:t>-</a:t>
            </a:r>
            <a:r>
              <a:rPr lang="en-US" sz="3600" dirty="0" err="1"/>
              <a:t>analysis.sh</a:t>
            </a:r>
            <a:r>
              <a:rPr lang="en-US" sz="3600" dirty="0"/>
              <a:t>` and `</a:t>
            </a:r>
            <a:r>
              <a:rPr lang="en-US" sz="3600" dirty="0" err="1"/>
              <a:t>lsf-script.txt</a:t>
            </a:r>
            <a:r>
              <a:rPr lang="en-US" sz="3600" dirty="0"/>
              <a:t>`</a:t>
            </a:r>
          </a:p>
        </p:txBody>
      </p:sp>
      <p:sp>
        <p:nvSpPr>
          <p:cNvPr id="12" name="Slide Number Placeholder 3">
            <a:extLst>
              <a:ext uri="{FF2B5EF4-FFF2-40B4-BE49-F238E27FC236}">
                <a16:creationId xmlns:a16="http://schemas.microsoft.com/office/drawing/2014/main" id="{4CD807DD-2BF9-E26F-22A4-AA1AFD9E12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31</a:t>
            </a:fld>
            <a:endParaRPr lang="en-US"/>
          </a:p>
        </p:txBody>
      </p:sp>
      <p:pic>
        <p:nvPicPr>
          <p:cNvPr id="2" name="Picture 2" descr="ScRNASeqSnap repository logo">
            <a:extLst>
              <a:ext uri="{FF2B5EF4-FFF2-40B4-BE49-F238E27FC236}">
                <a16:creationId xmlns:a16="http://schemas.microsoft.com/office/drawing/2014/main" id="{5B60B30C-0C88-22EF-1870-056F605CD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F6ADC9-7BCD-CE44-0D5F-333755589F79}"/>
              </a:ext>
            </a:extLst>
          </p:cNvPr>
          <p:cNvPicPr>
            <a:picLocks noChangeAspect="1"/>
          </p:cNvPicPr>
          <p:nvPr/>
        </p:nvPicPr>
        <p:blipFill>
          <a:blip r:embed="rId4"/>
          <a:stretch>
            <a:fillRect/>
          </a:stretch>
        </p:blipFill>
        <p:spPr>
          <a:xfrm>
            <a:off x="1387642" y="3274313"/>
            <a:ext cx="7772400" cy="517105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45E0E6B-84A8-CE9D-1B61-C17D0CC21A42}"/>
              </a:ext>
            </a:extLst>
          </p:cNvPr>
          <p:cNvPicPr>
            <a:picLocks noChangeAspect="1"/>
          </p:cNvPicPr>
          <p:nvPr/>
        </p:nvPicPr>
        <p:blipFill>
          <a:blip r:embed="rId5"/>
          <a:stretch>
            <a:fillRect/>
          </a:stretch>
        </p:blipFill>
        <p:spPr>
          <a:xfrm>
            <a:off x="9559424" y="3274313"/>
            <a:ext cx="7772400" cy="5171057"/>
          </a:xfrm>
          <a:prstGeom prst="rect">
            <a:avLst/>
          </a:prstGeom>
        </p:spPr>
      </p:pic>
      <p:sp>
        <p:nvSpPr>
          <p:cNvPr id="4" name="Rectangle 3">
            <a:extLst>
              <a:ext uri="{FF2B5EF4-FFF2-40B4-BE49-F238E27FC236}">
                <a16:creationId xmlns:a16="http://schemas.microsoft.com/office/drawing/2014/main" id="{88F12F15-DFF9-513D-36F7-BEC90A4E177E}"/>
              </a:ext>
            </a:extLst>
          </p:cNvPr>
          <p:cNvSpPr/>
          <p:nvPr/>
        </p:nvSpPr>
        <p:spPr>
          <a:xfrm>
            <a:off x="9861216" y="4741939"/>
            <a:ext cx="114300" cy="149567"/>
          </a:xfrm>
          <a:prstGeom prst="rect">
            <a:avLst/>
          </a:prstGeom>
          <a:solidFill>
            <a:srgbClr val="2D2D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033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1E7BC-99E7-DB2F-9C33-C3ECDB142E4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0126B38-5D22-FCFD-A777-DA32F061FFD7}"/>
              </a:ext>
            </a:extLst>
          </p:cNvPr>
          <p:cNvSpPr>
            <a:spLocks noGrp="1"/>
          </p:cNvSpPr>
          <p:nvPr>
            <p:ph type="title"/>
          </p:nvPr>
        </p:nvSpPr>
        <p:spPr>
          <a:xfrm>
            <a:off x="685800" y="548641"/>
            <a:ext cx="16878300" cy="1402990"/>
          </a:xfrm>
        </p:spPr>
        <p:txBody>
          <a:bodyPr/>
          <a:lstStyle/>
          <a:p>
            <a:r>
              <a:rPr lang="en-US" sz="3600" dirty="0" err="1"/>
              <a:t>README.md</a:t>
            </a:r>
            <a:endParaRPr lang="en-US" sz="3600" dirty="0"/>
          </a:p>
        </p:txBody>
      </p:sp>
      <p:sp>
        <p:nvSpPr>
          <p:cNvPr id="12" name="Slide Number Placeholder 3">
            <a:extLst>
              <a:ext uri="{FF2B5EF4-FFF2-40B4-BE49-F238E27FC236}">
                <a16:creationId xmlns:a16="http://schemas.microsoft.com/office/drawing/2014/main" id="{CFAD0253-84FA-2936-DCAF-32B6BB5EF14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32</a:t>
            </a:fld>
            <a:endParaRPr lang="en-US"/>
          </a:p>
        </p:txBody>
      </p:sp>
      <p:pic>
        <p:nvPicPr>
          <p:cNvPr id="2" name="Picture 2" descr="ScRNASeqSnap repository logo">
            <a:extLst>
              <a:ext uri="{FF2B5EF4-FFF2-40B4-BE49-F238E27FC236}">
                <a16:creationId xmlns:a16="http://schemas.microsoft.com/office/drawing/2014/main" id="{43001407-2C64-DCED-FCE4-633557A39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 program&#10;&#10;Description automatically generated">
            <a:extLst>
              <a:ext uri="{FF2B5EF4-FFF2-40B4-BE49-F238E27FC236}">
                <a16:creationId xmlns:a16="http://schemas.microsoft.com/office/drawing/2014/main" id="{279E5AB2-89F6-810D-D8EF-E5B4B96A206C}"/>
              </a:ext>
            </a:extLst>
          </p:cNvPr>
          <p:cNvPicPr>
            <a:picLocks noChangeAspect="1"/>
          </p:cNvPicPr>
          <p:nvPr/>
        </p:nvPicPr>
        <p:blipFill>
          <a:blip r:embed="rId4"/>
          <a:stretch>
            <a:fillRect/>
          </a:stretch>
        </p:blipFill>
        <p:spPr>
          <a:xfrm>
            <a:off x="5238750" y="2079967"/>
            <a:ext cx="7772400" cy="7490069"/>
          </a:xfrm>
          <a:prstGeom prst="rect">
            <a:avLst/>
          </a:prstGeom>
        </p:spPr>
      </p:pic>
      <p:sp>
        <p:nvSpPr>
          <p:cNvPr id="3" name="Rectangle 2">
            <a:extLst>
              <a:ext uri="{FF2B5EF4-FFF2-40B4-BE49-F238E27FC236}">
                <a16:creationId xmlns:a16="http://schemas.microsoft.com/office/drawing/2014/main" id="{125547C7-EC05-67A9-9B71-2B616E34095A}"/>
              </a:ext>
            </a:extLst>
          </p:cNvPr>
          <p:cNvSpPr/>
          <p:nvPr/>
        </p:nvSpPr>
        <p:spPr>
          <a:xfrm>
            <a:off x="5626100" y="8207033"/>
            <a:ext cx="114300" cy="149567"/>
          </a:xfrm>
          <a:prstGeom prst="rect">
            <a:avLst/>
          </a:prstGeom>
          <a:solidFill>
            <a:srgbClr val="2D2D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8546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D9CA9-C4FF-A984-B043-FC5172A86C8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8A06F55-1840-636E-1AB9-4EFAE61145F5}"/>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AC626E9A-74A1-5521-6B24-83E532A76F4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33</a:t>
            </a:fld>
            <a:endParaRPr lang="en-US"/>
          </a:p>
        </p:txBody>
      </p:sp>
      <p:pic>
        <p:nvPicPr>
          <p:cNvPr id="2" name="Picture 2" descr="ScRNASeqSnap repository logo">
            <a:extLst>
              <a:ext uri="{FF2B5EF4-FFF2-40B4-BE49-F238E27FC236}">
                <a16:creationId xmlns:a16="http://schemas.microsoft.com/office/drawing/2014/main" id="{C87229CF-5E3E-8E0E-C065-EFAFD2E8A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64B67967-1DBE-111A-555D-FE52E7DC3D32}"/>
              </a:ext>
            </a:extLst>
          </p:cNvPr>
          <p:cNvPicPr>
            <a:picLocks noChangeAspect="1"/>
          </p:cNvPicPr>
          <p:nvPr/>
        </p:nvPicPr>
        <p:blipFill>
          <a:blip r:embed="rId4"/>
          <a:srcRect b="46263"/>
          <a:stretch/>
        </p:blipFill>
        <p:spPr>
          <a:xfrm>
            <a:off x="1486183" y="3739144"/>
            <a:ext cx="15949578" cy="3867444"/>
          </a:xfrm>
          <a:prstGeom prst="rect">
            <a:avLst/>
          </a:prstGeom>
        </p:spPr>
      </p:pic>
      <p:sp>
        <p:nvSpPr>
          <p:cNvPr id="4" name="TextBox 3">
            <a:extLst>
              <a:ext uri="{FF2B5EF4-FFF2-40B4-BE49-F238E27FC236}">
                <a16:creationId xmlns:a16="http://schemas.microsoft.com/office/drawing/2014/main" id="{8EBBF4D1-9224-7D17-EE03-A36BBF92D3EB}"/>
              </a:ext>
            </a:extLst>
          </p:cNvPr>
          <p:cNvSpPr txBox="1"/>
          <p:nvPr/>
        </p:nvSpPr>
        <p:spPr>
          <a:xfrm>
            <a:off x="1150160" y="2494240"/>
            <a:ext cx="12680140" cy="461665"/>
          </a:xfrm>
          <a:prstGeom prst="rect">
            <a:avLst/>
          </a:prstGeom>
          <a:noFill/>
        </p:spPr>
        <p:txBody>
          <a:bodyPr wrap="square">
            <a:spAutoFit/>
          </a:bodyPr>
          <a:lstStyle/>
          <a:p>
            <a:pPr marL="342900" indent="-342900">
              <a:buFont typeface="Arial" panose="020B0604020202020204" pitchFamily="34" charset="0"/>
              <a:buChar char="•"/>
            </a:pPr>
            <a:r>
              <a:rPr lang="en-US" sz="2400" dirty="0"/>
              <a:t>FASTQC and </a:t>
            </a:r>
            <a:r>
              <a:rPr lang="en-US" sz="2400" dirty="0" err="1"/>
              <a:t>MultiQC</a:t>
            </a:r>
            <a:r>
              <a:rPr lang="en-US" sz="2400" dirty="0"/>
              <a:t> methods</a:t>
            </a:r>
          </a:p>
        </p:txBody>
      </p:sp>
      <p:pic>
        <p:nvPicPr>
          <p:cNvPr id="5" name="Picture 2" descr="Demo Royalty-Free Images, Stock Photos &amp; Pictures | Shutterstock">
            <a:extLst>
              <a:ext uri="{FF2B5EF4-FFF2-40B4-BE49-F238E27FC236}">
                <a16:creationId xmlns:a16="http://schemas.microsoft.com/office/drawing/2014/main" id="{7BD4F899-FDFD-BE38-DB26-E0CD2C37D4A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186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075435-18EE-7A5D-9B96-5D5AF9EEEC2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CD820BA-F35B-D97F-C19C-6E1CA67764DB}"/>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A87FBD9E-1D58-45D1-441F-905C19B8782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34</a:t>
            </a:fld>
            <a:endParaRPr lang="en-US"/>
          </a:p>
        </p:txBody>
      </p:sp>
      <p:pic>
        <p:nvPicPr>
          <p:cNvPr id="2" name="Picture 2" descr="ScRNASeqSnap repository logo">
            <a:extLst>
              <a:ext uri="{FF2B5EF4-FFF2-40B4-BE49-F238E27FC236}">
                <a16:creationId xmlns:a16="http://schemas.microsoft.com/office/drawing/2014/main" id="{D662026A-3601-72A3-4189-B759D96B5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C8CA987B-981C-6760-0283-FC68B3D36A6E}"/>
              </a:ext>
            </a:extLst>
          </p:cNvPr>
          <p:cNvPicPr>
            <a:picLocks noChangeAspect="1"/>
          </p:cNvPicPr>
          <p:nvPr/>
        </p:nvPicPr>
        <p:blipFill>
          <a:blip r:embed="rId4"/>
          <a:srcRect b="46263"/>
          <a:stretch/>
        </p:blipFill>
        <p:spPr>
          <a:xfrm>
            <a:off x="1486183" y="3739144"/>
            <a:ext cx="15949578" cy="3867444"/>
          </a:xfrm>
          <a:prstGeom prst="rect">
            <a:avLst/>
          </a:prstGeom>
        </p:spPr>
      </p:pic>
      <p:sp>
        <p:nvSpPr>
          <p:cNvPr id="4" name="TextBox 3">
            <a:extLst>
              <a:ext uri="{FF2B5EF4-FFF2-40B4-BE49-F238E27FC236}">
                <a16:creationId xmlns:a16="http://schemas.microsoft.com/office/drawing/2014/main" id="{06973D18-B836-AF4F-09C1-A48E0BFE1F5F}"/>
              </a:ext>
            </a:extLst>
          </p:cNvPr>
          <p:cNvSpPr txBox="1"/>
          <p:nvPr/>
        </p:nvSpPr>
        <p:spPr>
          <a:xfrm>
            <a:off x="1150160" y="2494240"/>
            <a:ext cx="12680140" cy="830997"/>
          </a:xfrm>
          <a:prstGeom prst="rect">
            <a:avLst/>
          </a:prstGeom>
          <a:noFill/>
        </p:spPr>
        <p:txBody>
          <a:bodyPr wrap="square">
            <a:spAutoFit/>
          </a:bodyPr>
          <a:lstStyle/>
          <a:p>
            <a:pPr marL="342900" indent="-342900">
              <a:buFont typeface="Arial" panose="020B0604020202020204" pitchFamily="34" charset="0"/>
              <a:buChar char="•"/>
            </a:pPr>
            <a:r>
              <a:rPr lang="en-US" sz="2400" dirty="0" err="1"/>
              <a:t>FastQC</a:t>
            </a:r>
            <a:endParaRPr lang="en-US" sz="2400" dirty="0"/>
          </a:p>
          <a:p>
            <a:pPr marL="342900" indent="-342900">
              <a:buFont typeface="Arial" panose="020B0604020202020204" pitchFamily="34" charset="0"/>
              <a:buChar char="•"/>
            </a:pPr>
            <a:r>
              <a:rPr lang="en-US" sz="2400" dirty="0" err="1"/>
              <a:t>multiqc</a:t>
            </a:r>
            <a:endParaRPr lang="en-US" sz="2400" dirty="0"/>
          </a:p>
        </p:txBody>
      </p:sp>
      <p:pic>
        <p:nvPicPr>
          <p:cNvPr id="5" name="Picture 2" descr="Demo Royalty-Free Images, Stock Photos &amp; Pictures | Shutterstock">
            <a:extLst>
              <a:ext uri="{FF2B5EF4-FFF2-40B4-BE49-F238E27FC236}">
                <a16:creationId xmlns:a16="http://schemas.microsoft.com/office/drawing/2014/main" id="{69B7F459-B8D7-EC89-7298-72B960C9F54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657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699C26-D761-3D72-B01A-17738D598CD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6422ACF-37E0-ACC5-86E2-6DC0684BB50B}"/>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4F59E3A9-0B24-1E25-6CC7-5687A94E8BF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35</a:t>
            </a:fld>
            <a:endParaRPr lang="en-US"/>
          </a:p>
        </p:txBody>
      </p:sp>
      <p:pic>
        <p:nvPicPr>
          <p:cNvPr id="2" name="Picture 2" descr="ScRNASeqSnap repository logo">
            <a:extLst>
              <a:ext uri="{FF2B5EF4-FFF2-40B4-BE49-F238E27FC236}">
                <a16:creationId xmlns:a16="http://schemas.microsoft.com/office/drawing/2014/main" id="{3BEE24ED-E4EA-E80C-1B9A-963FBA9F5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437406FF-7E4F-9354-8EC4-A03102460D76}"/>
              </a:ext>
            </a:extLst>
          </p:cNvPr>
          <p:cNvPicPr>
            <a:picLocks noChangeAspect="1"/>
          </p:cNvPicPr>
          <p:nvPr/>
        </p:nvPicPr>
        <p:blipFill>
          <a:blip r:embed="rId4"/>
          <a:srcRect b="46263"/>
          <a:stretch/>
        </p:blipFill>
        <p:spPr>
          <a:xfrm>
            <a:off x="1486183" y="3739144"/>
            <a:ext cx="15949578" cy="3867444"/>
          </a:xfrm>
          <a:prstGeom prst="rect">
            <a:avLst/>
          </a:prstGeom>
        </p:spPr>
      </p:pic>
      <p:sp>
        <p:nvSpPr>
          <p:cNvPr id="4" name="TextBox 3">
            <a:extLst>
              <a:ext uri="{FF2B5EF4-FFF2-40B4-BE49-F238E27FC236}">
                <a16:creationId xmlns:a16="http://schemas.microsoft.com/office/drawing/2014/main" id="{C4ABA736-A94C-6285-227B-61E27438DE24}"/>
              </a:ext>
            </a:extLst>
          </p:cNvPr>
          <p:cNvSpPr txBox="1"/>
          <p:nvPr/>
        </p:nvSpPr>
        <p:spPr>
          <a:xfrm>
            <a:off x="1150160" y="2494240"/>
            <a:ext cx="12680140" cy="830997"/>
          </a:xfrm>
          <a:prstGeom prst="rect">
            <a:avLst/>
          </a:prstGeom>
          <a:noFill/>
        </p:spPr>
        <p:txBody>
          <a:bodyPr wrap="square">
            <a:spAutoFit/>
          </a:bodyPr>
          <a:lstStyle/>
          <a:p>
            <a:pPr marL="342900" indent="-342900">
              <a:buFont typeface="Arial" panose="020B0604020202020204" pitchFamily="34" charset="0"/>
              <a:buChar char="•"/>
            </a:pPr>
            <a:r>
              <a:rPr lang="en-US" sz="2400" dirty="0" err="1"/>
              <a:t>FastQC</a:t>
            </a:r>
            <a:endParaRPr lang="en-US" sz="2400" dirty="0"/>
          </a:p>
          <a:p>
            <a:pPr marL="342900" indent="-342900">
              <a:buFont typeface="Arial" panose="020B0604020202020204" pitchFamily="34" charset="0"/>
              <a:buChar char="•"/>
            </a:pPr>
            <a:r>
              <a:rPr lang="en-US" sz="2400" dirty="0" err="1"/>
              <a:t>multiqc</a:t>
            </a:r>
            <a:endParaRPr lang="en-US" sz="2400" dirty="0"/>
          </a:p>
        </p:txBody>
      </p:sp>
      <p:pic>
        <p:nvPicPr>
          <p:cNvPr id="1026" name="Picture 2" descr="Demo - Free computer icons">
            <a:extLst>
              <a:ext uri="{FF2B5EF4-FFF2-40B4-BE49-F238E27FC236}">
                <a16:creationId xmlns:a16="http://schemas.microsoft.com/office/drawing/2014/main" id="{35920824-6FF6-C4FD-3C43-3CC644367D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9100" y="6433121"/>
            <a:ext cx="3174747" cy="31747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mo - Free computer icons">
            <a:extLst>
              <a:ext uri="{FF2B5EF4-FFF2-40B4-BE49-F238E27FC236}">
                <a16:creationId xmlns:a16="http://schemas.microsoft.com/office/drawing/2014/main" id="{94FE40EF-A407-C776-7C5D-5646B6ABC5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8218" y="6411063"/>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mo - Free computer icons">
            <a:extLst>
              <a:ext uri="{FF2B5EF4-FFF2-40B4-BE49-F238E27FC236}">
                <a16:creationId xmlns:a16="http://schemas.microsoft.com/office/drawing/2014/main" id="{EC77EF29-C039-5291-A6F2-741296EB5A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0578" y="5836838"/>
            <a:ext cx="4005949" cy="4005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233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F7849F-099D-D46B-330D-C44654C5DED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292C912-60AF-AAF1-AF94-8725AFC97652}"/>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4BFC3D3B-0392-CB8E-51DE-8BAF268210F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36</a:t>
            </a:fld>
            <a:endParaRPr lang="en-US"/>
          </a:p>
        </p:txBody>
      </p:sp>
      <p:pic>
        <p:nvPicPr>
          <p:cNvPr id="2" name="Picture 2" descr="ScRNASeqSnap repository logo">
            <a:extLst>
              <a:ext uri="{FF2B5EF4-FFF2-40B4-BE49-F238E27FC236}">
                <a16:creationId xmlns:a16="http://schemas.microsoft.com/office/drawing/2014/main" id="{4E5429D3-6CC6-0419-A7E1-FE09FB3AB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5440B8E-4922-7C12-C0E5-8D535F89F878}"/>
              </a:ext>
            </a:extLst>
          </p:cNvPr>
          <p:cNvPicPr>
            <a:picLocks noChangeAspect="1"/>
          </p:cNvPicPr>
          <p:nvPr/>
        </p:nvPicPr>
        <p:blipFill>
          <a:blip r:embed="rId4"/>
          <a:srcRect l="657" r="2461"/>
          <a:stretch/>
        </p:blipFill>
        <p:spPr>
          <a:xfrm>
            <a:off x="1593033" y="2414827"/>
            <a:ext cx="15101933" cy="7097882"/>
          </a:xfrm>
          <a:prstGeom prst="rect">
            <a:avLst/>
          </a:prstGeom>
        </p:spPr>
      </p:pic>
      <p:sp>
        <p:nvSpPr>
          <p:cNvPr id="13" name="Rectangle 12">
            <a:extLst>
              <a:ext uri="{FF2B5EF4-FFF2-40B4-BE49-F238E27FC236}">
                <a16:creationId xmlns:a16="http://schemas.microsoft.com/office/drawing/2014/main" id="{B71FFCFE-6292-6F90-68A9-D7AA4E842145}"/>
              </a:ext>
            </a:extLst>
          </p:cNvPr>
          <p:cNvSpPr/>
          <p:nvPr/>
        </p:nvSpPr>
        <p:spPr>
          <a:xfrm>
            <a:off x="7138219" y="3775586"/>
            <a:ext cx="7197213" cy="280219"/>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117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4A3B016-CF58-61E0-3019-6364FA5ED41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226101A-B939-9E54-7CE5-2ADB2261E6E8}"/>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D24170D6-C62F-5EDD-75A8-3E40C3851E1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37</a:t>
            </a:fld>
            <a:endParaRPr lang="en-US"/>
          </a:p>
        </p:txBody>
      </p:sp>
      <p:pic>
        <p:nvPicPr>
          <p:cNvPr id="2" name="Picture 2" descr="ScRNASeqSnap repository logo">
            <a:extLst>
              <a:ext uri="{FF2B5EF4-FFF2-40B4-BE49-F238E27FC236}">
                <a16:creationId xmlns:a16="http://schemas.microsoft.com/office/drawing/2014/main" id="{A3C0FC31-3116-216E-6A71-D94DDB356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10;&#10;Description automatically generated">
            <a:extLst>
              <a:ext uri="{FF2B5EF4-FFF2-40B4-BE49-F238E27FC236}">
                <a16:creationId xmlns:a16="http://schemas.microsoft.com/office/drawing/2014/main" id="{197425D8-3F2E-F231-5238-94CA71D7B0D0}"/>
              </a:ext>
            </a:extLst>
          </p:cNvPr>
          <p:cNvPicPr>
            <a:picLocks noChangeAspect="1"/>
          </p:cNvPicPr>
          <p:nvPr/>
        </p:nvPicPr>
        <p:blipFill>
          <a:blip r:embed="rId4"/>
          <a:srcRect l="393" r="1521"/>
          <a:stretch/>
        </p:blipFill>
        <p:spPr>
          <a:xfrm>
            <a:off x="1600200" y="2513953"/>
            <a:ext cx="15087600" cy="7004008"/>
          </a:xfrm>
          <a:prstGeom prst="rect">
            <a:avLst/>
          </a:prstGeom>
        </p:spPr>
      </p:pic>
    </p:spTree>
    <p:extLst>
      <p:ext uri="{BB962C8B-B14F-4D97-AF65-F5344CB8AC3E}">
        <p14:creationId xmlns:p14="http://schemas.microsoft.com/office/powerpoint/2010/main" val="976711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9086E-A9B7-C908-43E0-F809036C5ED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53A7B29-815A-AD53-ED7B-7E5381341189}"/>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1744889-1F9D-1DB9-306F-A0681AF1567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38</a:t>
            </a:fld>
            <a:endParaRPr lang="en-US"/>
          </a:p>
        </p:txBody>
      </p:sp>
      <p:pic>
        <p:nvPicPr>
          <p:cNvPr id="2" name="Picture 2" descr="ScRNASeqSnap repository logo">
            <a:extLst>
              <a:ext uri="{FF2B5EF4-FFF2-40B4-BE49-F238E27FC236}">
                <a16:creationId xmlns:a16="http://schemas.microsoft.com/office/drawing/2014/main" id="{FD2FD4F9-2AA6-9EB0-CC39-C18125EA7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4A9FB6-B03C-56CA-0BC6-6936C128C3E0}"/>
              </a:ext>
            </a:extLst>
          </p:cNvPr>
          <p:cNvSpPr txBox="1"/>
          <p:nvPr/>
        </p:nvSpPr>
        <p:spPr>
          <a:xfrm>
            <a:off x="987733" y="2349925"/>
            <a:ext cx="16576366" cy="577850"/>
          </a:xfrm>
          <a:prstGeom prst="rect">
            <a:avLst/>
          </a:prstGeom>
          <a:noFill/>
        </p:spPr>
        <p:txBody>
          <a:bodyPr wrap="square">
            <a:spAutoFit/>
          </a:bodyPr>
          <a:lstStyle/>
          <a:p>
            <a:pPr lvl="1">
              <a:lnSpc>
                <a:spcPct val="150000"/>
              </a:lnSpc>
            </a:pPr>
            <a:r>
              <a:rPr lang="en-US" sz="2400" dirty="0"/>
              <a:t>description="Pipeline for running and summarizing Cell Ranger count for single or multiple libraries.", required=True</a:t>
            </a:r>
          </a:p>
        </p:txBody>
      </p:sp>
      <p:pic>
        <p:nvPicPr>
          <p:cNvPr id="4" name="Picture 3" descr="A screenshot of a computer&#10;&#10;Description automatically generated">
            <a:extLst>
              <a:ext uri="{FF2B5EF4-FFF2-40B4-BE49-F238E27FC236}">
                <a16:creationId xmlns:a16="http://schemas.microsoft.com/office/drawing/2014/main" id="{1EE9D0BD-0BF4-9C45-C1A6-9C536BA3D677}"/>
              </a:ext>
            </a:extLst>
          </p:cNvPr>
          <p:cNvPicPr>
            <a:picLocks noChangeAspect="1"/>
          </p:cNvPicPr>
          <p:nvPr/>
        </p:nvPicPr>
        <p:blipFill>
          <a:blip r:embed="rId4"/>
          <a:stretch>
            <a:fillRect/>
          </a:stretch>
        </p:blipFill>
        <p:spPr>
          <a:xfrm>
            <a:off x="3668661" y="3326070"/>
            <a:ext cx="10500852" cy="6188002"/>
          </a:xfrm>
          <a:prstGeom prst="rect">
            <a:avLst/>
          </a:prstGeom>
        </p:spPr>
      </p:pic>
    </p:spTree>
    <p:extLst>
      <p:ext uri="{BB962C8B-B14F-4D97-AF65-F5344CB8AC3E}">
        <p14:creationId xmlns:p14="http://schemas.microsoft.com/office/powerpoint/2010/main" val="4283678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A9581AC-9908-42EA-8BD9-EEC26874C76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33F1CBB-568A-38DF-E238-CF24323C0230}"/>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DA199EE6-3F31-C0E1-594A-B88E7AB1DF7C}"/>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39</a:t>
            </a:fld>
            <a:endParaRPr lang="en-US"/>
          </a:p>
        </p:txBody>
      </p:sp>
      <p:pic>
        <p:nvPicPr>
          <p:cNvPr id="2" name="Picture 2" descr="ScRNASeqSnap repository logo">
            <a:extLst>
              <a:ext uri="{FF2B5EF4-FFF2-40B4-BE49-F238E27FC236}">
                <a16:creationId xmlns:a16="http://schemas.microsoft.com/office/drawing/2014/main" id="{33C2E177-58AD-A4B1-31A0-C523DF6FD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D3F1E0F-0EC9-F5A2-EF63-126BC8AFE075}"/>
              </a:ext>
            </a:extLst>
          </p:cNvPr>
          <p:cNvSpPr txBox="1"/>
          <p:nvPr/>
        </p:nvSpPr>
        <p:spPr>
          <a:xfrm>
            <a:off x="987733" y="2349925"/>
            <a:ext cx="16576366" cy="577850"/>
          </a:xfrm>
          <a:prstGeom prst="rect">
            <a:avLst/>
          </a:prstGeom>
          <a:noFill/>
        </p:spPr>
        <p:txBody>
          <a:bodyPr wrap="square">
            <a:spAutoFit/>
          </a:bodyPr>
          <a:lstStyle/>
          <a:p>
            <a:pPr lvl="1">
              <a:lnSpc>
                <a:spcPct val="150000"/>
              </a:lnSpc>
            </a:pPr>
            <a:r>
              <a:rPr lang="en-US" sz="2400" dirty="0"/>
              <a:t>description="Pipeline for running and summarizing Cell Ranger count for single or multiple libraries.", required=True</a:t>
            </a:r>
          </a:p>
        </p:txBody>
      </p:sp>
      <p:pic>
        <p:nvPicPr>
          <p:cNvPr id="4" name="Picture 3" descr="A screenshot of a computer&#10;&#10;Description automatically generated">
            <a:extLst>
              <a:ext uri="{FF2B5EF4-FFF2-40B4-BE49-F238E27FC236}">
                <a16:creationId xmlns:a16="http://schemas.microsoft.com/office/drawing/2014/main" id="{9DBA4D83-AACE-717C-CCFB-2F549F687AF6}"/>
              </a:ext>
            </a:extLst>
          </p:cNvPr>
          <p:cNvPicPr>
            <a:picLocks noChangeAspect="1"/>
          </p:cNvPicPr>
          <p:nvPr/>
        </p:nvPicPr>
        <p:blipFill>
          <a:blip r:embed="rId4"/>
          <a:stretch>
            <a:fillRect/>
          </a:stretch>
        </p:blipFill>
        <p:spPr>
          <a:xfrm>
            <a:off x="3668661" y="3326070"/>
            <a:ext cx="10500852" cy="6188002"/>
          </a:xfrm>
          <a:prstGeom prst="rect">
            <a:avLst/>
          </a:prstGeom>
        </p:spPr>
      </p:pic>
      <p:sp>
        <p:nvSpPr>
          <p:cNvPr id="3" name="Rounded Rectangle 2">
            <a:extLst>
              <a:ext uri="{FF2B5EF4-FFF2-40B4-BE49-F238E27FC236}">
                <a16:creationId xmlns:a16="http://schemas.microsoft.com/office/drawing/2014/main" id="{D1D61F5F-CED3-F95E-7463-8205C4587C89}"/>
              </a:ext>
            </a:extLst>
          </p:cNvPr>
          <p:cNvSpPr/>
          <p:nvPr/>
        </p:nvSpPr>
        <p:spPr>
          <a:xfrm flipV="1">
            <a:off x="11586922" y="7043737"/>
            <a:ext cx="2300527" cy="3000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C33088E-A6E0-6D61-F06F-6535A2689E52}"/>
              </a:ext>
            </a:extLst>
          </p:cNvPr>
          <p:cNvSpPr/>
          <p:nvPr/>
        </p:nvSpPr>
        <p:spPr>
          <a:xfrm flipV="1">
            <a:off x="11586922" y="9010649"/>
            <a:ext cx="2300527" cy="3000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037F229-6F3F-EAE1-E876-E0391262E112}"/>
              </a:ext>
            </a:extLst>
          </p:cNvPr>
          <p:cNvSpPr/>
          <p:nvPr/>
        </p:nvSpPr>
        <p:spPr>
          <a:xfrm flipV="1">
            <a:off x="11586921" y="5143499"/>
            <a:ext cx="1900479" cy="300038"/>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37CD046-F6B6-39D7-712B-53B98BA56E9E}"/>
              </a:ext>
            </a:extLst>
          </p:cNvPr>
          <p:cNvSpPr/>
          <p:nvPr/>
        </p:nvSpPr>
        <p:spPr>
          <a:xfrm flipV="1">
            <a:off x="11572632" y="5957887"/>
            <a:ext cx="1900479" cy="300038"/>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3934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Learning Objectives</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7354550" cy="7086600"/>
          </a:xfrm>
        </p:spPr>
        <p:txBody>
          <a:bodyPr/>
          <a:lstStyle/>
          <a:p>
            <a:r>
              <a:rPr lang="en-US" sz="2800" dirty="0"/>
              <a:t>Overview of Tools and Methods in the `</a:t>
            </a:r>
            <a:r>
              <a:rPr lang="en-US" sz="2800" dirty="0" err="1"/>
              <a:t>ScRNASeqSnap</a:t>
            </a:r>
            <a:r>
              <a:rPr lang="en-US" sz="2800" dirty="0"/>
              <a:t>` workflow</a:t>
            </a:r>
          </a:p>
          <a:p>
            <a:r>
              <a:rPr lang="en-US" sz="2800" dirty="0"/>
              <a:t>Reviewing Results, Plots, and Reports</a:t>
            </a:r>
          </a:p>
        </p:txBody>
      </p:sp>
    </p:spTree>
    <p:extLst>
      <p:ext uri="{BB962C8B-B14F-4D97-AF65-F5344CB8AC3E}">
        <p14:creationId xmlns:p14="http://schemas.microsoft.com/office/powerpoint/2010/main" val="11036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504D6-900A-29E1-7D3F-410B0DAEFE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EB0B1B3-24F3-56CA-3FBF-D9EF7C9923D3}"/>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3F2C861-128F-4D34-9497-77689F60439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40</a:t>
            </a:fld>
            <a:endParaRPr lang="en-US"/>
          </a:p>
        </p:txBody>
      </p:sp>
      <p:pic>
        <p:nvPicPr>
          <p:cNvPr id="2" name="Picture 2" descr="ScRNASeqSnap repository logo">
            <a:extLst>
              <a:ext uri="{FF2B5EF4-FFF2-40B4-BE49-F238E27FC236}">
                <a16:creationId xmlns:a16="http://schemas.microsoft.com/office/drawing/2014/main" id="{E485232B-AD02-5097-EE63-3BB506756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4EC90CCD-2634-AB13-5C2B-2BEBF189A99D}"/>
              </a:ext>
            </a:extLst>
          </p:cNvPr>
          <p:cNvPicPr>
            <a:picLocks noChangeAspect="1"/>
          </p:cNvPicPr>
          <p:nvPr/>
        </p:nvPicPr>
        <p:blipFill>
          <a:blip r:embed="rId4"/>
          <a:srcRect b="40665"/>
          <a:stretch/>
        </p:blipFill>
        <p:spPr>
          <a:xfrm>
            <a:off x="1123303" y="2272223"/>
            <a:ext cx="16041394" cy="7378845"/>
          </a:xfrm>
          <a:prstGeom prst="rect">
            <a:avLst/>
          </a:prstGeom>
        </p:spPr>
      </p:pic>
    </p:spTree>
    <p:extLst>
      <p:ext uri="{BB962C8B-B14F-4D97-AF65-F5344CB8AC3E}">
        <p14:creationId xmlns:p14="http://schemas.microsoft.com/office/powerpoint/2010/main" val="135583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A0622-ACEC-2516-6AD5-AA12886034E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3134751-D0F8-B635-00EE-CF408824F0DB}"/>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DA3072DC-68AA-667A-F8B2-F07271FE759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41</a:t>
            </a:fld>
            <a:endParaRPr lang="en-US"/>
          </a:p>
        </p:txBody>
      </p:sp>
      <p:pic>
        <p:nvPicPr>
          <p:cNvPr id="2" name="Picture 2" descr="ScRNASeqSnap repository logo">
            <a:extLst>
              <a:ext uri="{FF2B5EF4-FFF2-40B4-BE49-F238E27FC236}">
                <a16:creationId xmlns:a16="http://schemas.microsoft.com/office/drawing/2014/main" id="{8EF63442-61F3-E83F-0BBF-2CC9BB3EA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2DE4CC11-1318-7847-F5D0-ADE553B978F4}"/>
              </a:ext>
            </a:extLst>
          </p:cNvPr>
          <p:cNvPicPr>
            <a:picLocks noChangeAspect="1"/>
          </p:cNvPicPr>
          <p:nvPr/>
        </p:nvPicPr>
        <p:blipFill>
          <a:blip r:embed="rId4"/>
          <a:srcRect t="59335"/>
          <a:stretch/>
        </p:blipFill>
        <p:spPr>
          <a:xfrm>
            <a:off x="1224665" y="3236357"/>
            <a:ext cx="15838670" cy="4993243"/>
          </a:xfrm>
          <a:prstGeom prst="rect">
            <a:avLst/>
          </a:prstGeom>
        </p:spPr>
      </p:pic>
    </p:spTree>
    <p:extLst>
      <p:ext uri="{BB962C8B-B14F-4D97-AF65-F5344CB8AC3E}">
        <p14:creationId xmlns:p14="http://schemas.microsoft.com/office/powerpoint/2010/main" val="4062959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95F9A7-AA44-1A2E-6FC6-55A1D1FE13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A4381B8-CEAD-18BD-2704-59A48CE176C7}"/>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CD2399C8-C5B7-443C-169A-697DD870330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42</a:t>
            </a:fld>
            <a:endParaRPr lang="en-US"/>
          </a:p>
        </p:txBody>
      </p:sp>
      <p:pic>
        <p:nvPicPr>
          <p:cNvPr id="2" name="Picture 2" descr="ScRNASeqSnap repository logo">
            <a:extLst>
              <a:ext uri="{FF2B5EF4-FFF2-40B4-BE49-F238E27FC236}">
                <a16:creationId xmlns:a16="http://schemas.microsoft.com/office/drawing/2014/main" id="{022C51BD-A2B1-9FA9-AEC1-52B228791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DE119631-B7E3-ECB3-F5EC-64A73181130D}"/>
              </a:ext>
            </a:extLst>
          </p:cNvPr>
          <p:cNvPicPr>
            <a:picLocks noChangeAspect="1"/>
          </p:cNvPicPr>
          <p:nvPr/>
        </p:nvPicPr>
        <p:blipFill>
          <a:blip r:embed="rId4"/>
          <a:stretch>
            <a:fillRect/>
          </a:stretch>
        </p:blipFill>
        <p:spPr>
          <a:xfrm>
            <a:off x="4347053" y="2180231"/>
            <a:ext cx="9593894" cy="7437611"/>
          </a:xfrm>
          <a:prstGeom prst="rect">
            <a:avLst/>
          </a:prstGeom>
        </p:spPr>
      </p:pic>
    </p:spTree>
    <p:extLst>
      <p:ext uri="{BB962C8B-B14F-4D97-AF65-F5344CB8AC3E}">
        <p14:creationId xmlns:p14="http://schemas.microsoft.com/office/powerpoint/2010/main" val="3041336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1741F-2DF9-13C4-1E89-D0CA47BC95B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09E01A-F3C7-58BF-ADE2-3539042D6643}"/>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19185A16-3822-9DCF-13CC-9BD477B5003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43</a:t>
            </a:fld>
            <a:endParaRPr lang="en-US"/>
          </a:p>
        </p:txBody>
      </p:sp>
      <p:pic>
        <p:nvPicPr>
          <p:cNvPr id="2" name="Picture 2" descr="ScRNASeqSnap repository logo">
            <a:extLst>
              <a:ext uri="{FF2B5EF4-FFF2-40B4-BE49-F238E27FC236}">
                <a16:creationId xmlns:a16="http://schemas.microsoft.com/office/drawing/2014/main" id="{9ED2DFB8-0073-CCAC-EEB9-6B051FC59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163B78BA-E62F-F14B-818C-5A16F632FB2D}"/>
              </a:ext>
            </a:extLst>
          </p:cNvPr>
          <p:cNvPicPr>
            <a:picLocks noChangeAspect="1"/>
          </p:cNvPicPr>
          <p:nvPr/>
        </p:nvPicPr>
        <p:blipFill>
          <a:blip r:embed="rId4"/>
          <a:stretch>
            <a:fillRect/>
          </a:stretch>
        </p:blipFill>
        <p:spPr>
          <a:xfrm>
            <a:off x="823932" y="2921644"/>
            <a:ext cx="16640135" cy="5672018"/>
          </a:xfrm>
          <a:prstGeom prst="rect">
            <a:avLst/>
          </a:prstGeom>
        </p:spPr>
      </p:pic>
    </p:spTree>
    <p:extLst>
      <p:ext uri="{BB962C8B-B14F-4D97-AF65-F5344CB8AC3E}">
        <p14:creationId xmlns:p14="http://schemas.microsoft.com/office/powerpoint/2010/main" val="2954089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82F50AB-AA2D-0D60-A384-47163926ACA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DC6FA96-E88D-5C29-1B93-386D6BBA86F7}"/>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BA857E0A-945A-EB65-4A97-0156E713928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44</a:t>
            </a:fld>
            <a:endParaRPr lang="en-US"/>
          </a:p>
        </p:txBody>
      </p:sp>
      <p:pic>
        <p:nvPicPr>
          <p:cNvPr id="2" name="Picture 2" descr="ScRNASeqSnap repository logo">
            <a:extLst>
              <a:ext uri="{FF2B5EF4-FFF2-40B4-BE49-F238E27FC236}">
                <a16:creationId xmlns:a16="http://schemas.microsoft.com/office/drawing/2014/main" id="{0F6FBB84-9D74-8DFA-9256-FC8A26F62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5A55846A-571E-56F6-DE15-C56B51D27A93}"/>
              </a:ext>
            </a:extLst>
          </p:cNvPr>
          <p:cNvPicPr>
            <a:picLocks noChangeAspect="1"/>
          </p:cNvPicPr>
          <p:nvPr/>
        </p:nvPicPr>
        <p:blipFill>
          <a:blip r:embed="rId4"/>
          <a:stretch>
            <a:fillRect/>
          </a:stretch>
        </p:blipFill>
        <p:spPr>
          <a:xfrm>
            <a:off x="2074193" y="3031429"/>
            <a:ext cx="14868430" cy="5656825"/>
          </a:xfrm>
          <a:prstGeom prst="rect">
            <a:avLst/>
          </a:prstGeom>
        </p:spPr>
      </p:pic>
    </p:spTree>
    <p:extLst>
      <p:ext uri="{BB962C8B-B14F-4D97-AF65-F5344CB8AC3E}">
        <p14:creationId xmlns:p14="http://schemas.microsoft.com/office/powerpoint/2010/main" val="83975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45B49-1D93-4448-11F0-BBCA66A30D9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78E0A33-851C-DAF5-673C-AB191EFF760D}"/>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42F926E3-B6F1-1C95-15AF-4EF341B7328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45</a:t>
            </a:fld>
            <a:endParaRPr lang="en-US"/>
          </a:p>
        </p:txBody>
      </p:sp>
      <p:pic>
        <p:nvPicPr>
          <p:cNvPr id="2" name="Picture 2" descr="ScRNASeqSnap repository logo">
            <a:extLst>
              <a:ext uri="{FF2B5EF4-FFF2-40B4-BE49-F238E27FC236}">
                <a16:creationId xmlns:a16="http://schemas.microsoft.com/office/drawing/2014/main" id="{57CA00C5-1FBB-D187-16BE-90EBF31B3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BC315350-73A6-5038-C31D-7B6043ED1C23}"/>
              </a:ext>
            </a:extLst>
          </p:cNvPr>
          <p:cNvPicPr>
            <a:picLocks noChangeAspect="1"/>
          </p:cNvPicPr>
          <p:nvPr/>
        </p:nvPicPr>
        <p:blipFill>
          <a:blip r:embed="rId4"/>
          <a:stretch>
            <a:fillRect/>
          </a:stretch>
        </p:blipFill>
        <p:spPr>
          <a:xfrm>
            <a:off x="2074193" y="3031429"/>
            <a:ext cx="14868430" cy="5656825"/>
          </a:xfrm>
          <a:prstGeom prst="rect">
            <a:avLst/>
          </a:prstGeom>
        </p:spPr>
      </p:pic>
      <p:pic>
        <p:nvPicPr>
          <p:cNvPr id="3074" name="Picture 2" descr="Demo Royalty-Free Images, Stock Photos &amp; Pictures | Shutterstock">
            <a:extLst>
              <a:ext uri="{FF2B5EF4-FFF2-40B4-BE49-F238E27FC236}">
                <a16:creationId xmlns:a16="http://schemas.microsoft.com/office/drawing/2014/main" id="{5BD15E00-0250-D12D-A44F-029D0C35786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966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E90212B-E06B-7624-FDE5-1416B99494D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01E7FAD-B567-C2DE-237C-E10D482D6F64}"/>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200F96A5-F6E5-5F7A-6EFD-7CF7D57C4C2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46</a:t>
            </a:fld>
            <a:endParaRPr lang="en-US"/>
          </a:p>
        </p:txBody>
      </p:sp>
      <p:pic>
        <p:nvPicPr>
          <p:cNvPr id="2" name="Picture 2" descr="ScRNASeqSnap repository logo">
            <a:extLst>
              <a:ext uri="{FF2B5EF4-FFF2-40B4-BE49-F238E27FC236}">
                <a16:creationId xmlns:a16="http://schemas.microsoft.com/office/drawing/2014/main" id="{A4225C88-72B7-20AF-8A15-5E6BE6167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DC6B4C54-618E-7172-80CD-62623119ED22}"/>
              </a:ext>
            </a:extLst>
          </p:cNvPr>
          <p:cNvPicPr>
            <a:picLocks noChangeAspect="1"/>
          </p:cNvPicPr>
          <p:nvPr/>
        </p:nvPicPr>
        <p:blipFill>
          <a:blip r:embed="rId4"/>
          <a:srcRect l="802" r="2249" b="19724"/>
          <a:stretch/>
        </p:blipFill>
        <p:spPr>
          <a:xfrm>
            <a:off x="383142" y="3067664"/>
            <a:ext cx="17728864" cy="4376583"/>
          </a:xfrm>
          <a:prstGeom prst="rect">
            <a:avLst/>
          </a:prstGeom>
        </p:spPr>
      </p:pic>
    </p:spTree>
    <p:extLst>
      <p:ext uri="{BB962C8B-B14F-4D97-AF65-F5344CB8AC3E}">
        <p14:creationId xmlns:p14="http://schemas.microsoft.com/office/powerpoint/2010/main" val="4118564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EA101-E4A9-345D-E941-3F1C14D651D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6ACC804-1A4B-F4DD-95B9-8C407723975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96C7D8F-79B3-9D99-B0E8-E94B8C0E4BF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47</a:t>
            </a:fld>
            <a:endParaRPr lang="en-US"/>
          </a:p>
        </p:txBody>
      </p:sp>
      <p:pic>
        <p:nvPicPr>
          <p:cNvPr id="2" name="Picture 2" descr="ScRNASeqSnap repository logo">
            <a:extLst>
              <a:ext uri="{FF2B5EF4-FFF2-40B4-BE49-F238E27FC236}">
                <a16:creationId xmlns:a16="http://schemas.microsoft.com/office/drawing/2014/main" id="{561DAB5D-B1FB-C723-89A9-F20B07135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856F737D-6925-6FD6-D182-6ECAD9BBDB34}"/>
              </a:ext>
            </a:extLst>
          </p:cNvPr>
          <p:cNvSpPr/>
          <p:nvPr/>
        </p:nvSpPr>
        <p:spPr>
          <a:xfrm flipV="1">
            <a:off x="8965032" y="4903304"/>
            <a:ext cx="1186133" cy="240196"/>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C612F72A-18F0-4D87-CA72-6D85662E8323}"/>
              </a:ext>
            </a:extLst>
          </p:cNvPr>
          <p:cNvPicPr>
            <a:picLocks noChangeAspect="1"/>
          </p:cNvPicPr>
          <p:nvPr/>
        </p:nvPicPr>
        <p:blipFill>
          <a:blip r:embed="rId4"/>
          <a:srcRect t="4622"/>
          <a:stretch/>
        </p:blipFill>
        <p:spPr>
          <a:xfrm>
            <a:off x="6208295" y="3183671"/>
            <a:ext cx="7001855" cy="6215194"/>
          </a:xfrm>
          <a:prstGeom prst="rect">
            <a:avLst/>
          </a:prstGeom>
        </p:spPr>
      </p:pic>
      <p:sp>
        <p:nvSpPr>
          <p:cNvPr id="15" name="Rectangle 14">
            <a:extLst>
              <a:ext uri="{FF2B5EF4-FFF2-40B4-BE49-F238E27FC236}">
                <a16:creationId xmlns:a16="http://schemas.microsoft.com/office/drawing/2014/main" id="{7BB9FE54-725D-2244-3EF4-17306FB4BD4E}"/>
              </a:ext>
            </a:extLst>
          </p:cNvPr>
          <p:cNvSpPr/>
          <p:nvPr/>
        </p:nvSpPr>
        <p:spPr>
          <a:xfrm>
            <a:off x="9558098" y="8576510"/>
            <a:ext cx="2133600" cy="190499"/>
          </a:xfrm>
          <a:prstGeom prst="rect">
            <a:avLst/>
          </a:prstGeom>
          <a:solidFill>
            <a:srgbClr val="25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3E0883-6CB8-42BA-AD4F-C436B5E220AA}"/>
              </a:ext>
            </a:extLst>
          </p:cNvPr>
          <p:cNvSpPr txBox="1"/>
          <p:nvPr/>
        </p:nvSpPr>
        <p:spPr>
          <a:xfrm>
            <a:off x="1271337" y="2534400"/>
            <a:ext cx="14995357" cy="461665"/>
          </a:xfrm>
          <a:prstGeom prst="rect">
            <a:avLst/>
          </a:prstGeom>
          <a:noFill/>
        </p:spPr>
        <p:txBody>
          <a:bodyPr wrap="square">
            <a:spAutoFit/>
          </a:bodyPr>
          <a:lstStyle/>
          <a:p>
            <a:r>
              <a:rPr lang="en-US" sz="2400" dirty="0"/>
              <a:t>description="Pipeline for estimating QC metrics and filtering low quality cells.", required=True</a:t>
            </a:r>
          </a:p>
        </p:txBody>
      </p:sp>
      <p:sp>
        <p:nvSpPr>
          <p:cNvPr id="6" name="Rounded Rectangle 5">
            <a:extLst>
              <a:ext uri="{FF2B5EF4-FFF2-40B4-BE49-F238E27FC236}">
                <a16:creationId xmlns:a16="http://schemas.microsoft.com/office/drawing/2014/main" id="{9E66A05C-D217-3B80-ED7D-3D6584FC4F18}"/>
              </a:ext>
            </a:extLst>
          </p:cNvPr>
          <p:cNvSpPr/>
          <p:nvPr/>
        </p:nvSpPr>
        <p:spPr>
          <a:xfrm flipV="1">
            <a:off x="9558098" y="8767009"/>
            <a:ext cx="1901752" cy="41744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76BEF4B-6CA5-C090-8A4E-4AF2976CCE07}"/>
              </a:ext>
            </a:extLst>
          </p:cNvPr>
          <p:cNvSpPr/>
          <p:nvPr/>
        </p:nvSpPr>
        <p:spPr>
          <a:xfrm flipV="1">
            <a:off x="9558098" y="5531837"/>
            <a:ext cx="1305405" cy="24019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02842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5DF37-1ABE-71A9-A187-D0931C24EBC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53FDD13-D1AE-F972-3F70-16CE8CC1065F}"/>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16F570BE-B9B3-7880-6A91-CA1B33B74F6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48</a:t>
            </a:fld>
            <a:endParaRPr lang="en-US"/>
          </a:p>
        </p:txBody>
      </p:sp>
      <p:pic>
        <p:nvPicPr>
          <p:cNvPr id="2" name="Picture 2" descr="ScRNASeqSnap repository logo">
            <a:extLst>
              <a:ext uri="{FF2B5EF4-FFF2-40B4-BE49-F238E27FC236}">
                <a16:creationId xmlns:a16="http://schemas.microsoft.com/office/drawing/2014/main" id="{7FEAC45A-E991-7ACB-5615-24467292E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screen&#10;&#10;Description automatically generated">
            <a:extLst>
              <a:ext uri="{FF2B5EF4-FFF2-40B4-BE49-F238E27FC236}">
                <a16:creationId xmlns:a16="http://schemas.microsoft.com/office/drawing/2014/main" id="{94D72BA9-790E-228E-8BED-8B7514A4B84C}"/>
              </a:ext>
            </a:extLst>
          </p:cNvPr>
          <p:cNvPicPr>
            <a:picLocks noChangeAspect="1"/>
          </p:cNvPicPr>
          <p:nvPr/>
        </p:nvPicPr>
        <p:blipFill>
          <a:blip r:embed="rId4"/>
          <a:stretch>
            <a:fillRect/>
          </a:stretch>
        </p:blipFill>
        <p:spPr>
          <a:xfrm>
            <a:off x="685800" y="2888041"/>
            <a:ext cx="7860055" cy="594360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6233DB8B-23B3-6C49-8688-385DC89937E5}"/>
              </a:ext>
            </a:extLst>
          </p:cNvPr>
          <p:cNvPicPr>
            <a:picLocks noChangeAspect="1"/>
          </p:cNvPicPr>
          <p:nvPr/>
        </p:nvPicPr>
        <p:blipFill>
          <a:blip r:embed="rId5"/>
          <a:stretch>
            <a:fillRect/>
          </a:stretch>
        </p:blipFill>
        <p:spPr>
          <a:xfrm>
            <a:off x="8952270" y="2888041"/>
            <a:ext cx="8904401" cy="5486400"/>
          </a:xfrm>
          <a:prstGeom prst="rect">
            <a:avLst/>
          </a:prstGeom>
        </p:spPr>
      </p:pic>
    </p:spTree>
    <p:extLst>
      <p:ext uri="{BB962C8B-B14F-4D97-AF65-F5344CB8AC3E}">
        <p14:creationId xmlns:p14="http://schemas.microsoft.com/office/powerpoint/2010/main" val="3366044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7C801-4374-6A13-1B5B-E3D69740E43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33D7212-A9B2-E3E3-37BE-C8C5885D4017}"/>
              </a:ext>
            </a:extLst>
          </p:cNvPr>
          <p:cNvSpPr>
            <a:spLocks noGrp="1"/>
          </p:cNvSpPr>
          <p:nvPr>
            <p:ph type="title"/>
          </p:nvPr>
        </p:nvSpPr>
        <p:spPr>
          <a:xfrm>
            <a:off x="685800" y="548641"/>
            <a:ext cx="16878300" cy="1402990"/>
          </a:xfrm>
        </p:spPr>
        <p:txBody>
          <a:bodyPr/>
          <a:lstStyle/>
          <a:p>
            <a:r>
              <a:rPr lang="en-US" sz="3600" dirty="0"/>
              <a:t>`upstream-analysis` module</a:t>
            </a:r>
          </a:p>
        </p:txBody>
      </p:sp>
      <p:pic>
        <p:nvPicPr>
          <p:cNvPr id="2" name="Picture 2" descr="ScRNASeqSnap repository logo">
            <a:extLst>
              <a:ext uri="{FF2B5EF4-FFF2-40B4-BE49-F238E27FC236}">
                <a16:creationId xmlns:a16="http://schemas.microsoft.com/office/drawing/2014/main" id="{A226F926-BDD4-DC62-ABDE-27AB41734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12114B3E-2681-29FD-58F5-3AA2D77FDFB6}"/>
              </a:ext>
            </a:extLst>
          </p:cNvPr>
          <p:cNvGraphicFramePr>
            <a:graphicFrameLocks noGrp="1"/>
          </p:cNvGraphicFramePr>
          <p:nvPr>
            <p:extLst>
              <p:ext uri="{D42A27DB-BD31-4B8C-83A1-F6EECF244321}">
                <p14:modId xmlns:p14="http://schemas.microsoft.com/office/powerpoint/2010/main" val="2085073771"/>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pic>
        <p:nvPicPr>
          <p:cNvPr id="4" name="Picture 3" descr="A screenshot of a computer screen&#10;&#10;Description automatically generated">
            <a:extLst>
              <a:ext uri="{FF2B5EF4-FFF2-40B4-BE49-F238E27FC236}">
                <a16:creationId xmlns:a16="http://schemas.microsoft.com/office/drawing/2014/main" id="{6F0DDFE4-B001-CA85-49BE-EEC41D5E750D}"/>
              </a:ext>
            </a:extLst>
          </p:cNvPr>
          <p:cNvPicPr>
            <a:picLocks noChangeAspect="1"/>
          </p:cNvPicPr>
          <p:nvPr/>
        </p:nvPicPr>
        <p:blipFill>
          <a:blip r:embed="rId4"/>
          <a:srcRect t="60094"/>
          <a:stretch/>
        </p:blipFill>
        <p:spPr>
          <a:xfrm>
            <a:off x="862993" y="4091190"/>
            <a:ext cx="17122058" cy="5166745"/>
          </a:xfrm>
          <a:prstGeom prst="rect">
            <a:avLst/>
          </a:prstGeom>
        </p:spPr>
      </p:pic>
    </p:spTree>
    <p:extLst>
      <p:ext uri="{BB962C8B-B14F-4D97-AF65-F5344CB8AC3E}">
        <p14:creationId xmlns:p14="http://schemas.microsoft.com/office/powerpoint/2010/main" val="2640925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Single cell RNA Seq Snap workflow (</a:t>
            </a:r>
            <a:r>
              <a:rPr lang="en-US" sz="3600" dirty="0" err="1"/>
              <a:t>ScRNASeqSnap</a:t>
            </a:r>
            <a:r>
              <a:rPr lang="en-US" sz="3600" dirty="0"/>
              <a: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a:t>
            </a:fld>
            <a:endParaRPr lang="en-US"/>
          </a:p>
        </p:txBody>
      </p:sp>
      <p:sp>
        <p:nvSpPr>
          <p:cNvPr id="3" name="TextBox 2">
            <a:extLst>
              <a:ext uri="{FF2B5EF4-FFF2-40B4-BE49-F238E27FC236}">
                <a16:creationId xmlns:a16="http://schemas.microsoft.com/office/drawing/2014/main" id="{C81D7FB0-2170-1F36-140F-05EECED25F6E}"/>
              </a:ext>
            </a:extLst>
          </p:cNvPr>
          <p:cNvSpPr txBox="1"/>
          <p:nvPr/>
        </p:nvSpPr>
        <p:spPr>
          <a:xfrm>
            <a:off x="1363864" y="3049633"/>
            <a:ext cx="16200236" cy="4161717"/>
          </a:xfrm>
          <a:prstGeom prst="rect">
            <a:avLst/>
          </a:prstGeom>
          <a:noFill/>
        </p:spPr>
        <p:txBody>
          <a:bodyPr wrap="square">
            <a:spAutoFit/>
          </a:bodyPr>
          <a:lstStyle/>
          <a:p>
            <a:pPr rtl="0" fontAlgn="base">
              <a:lnSpc>
                <a:spcPct val="150000"/>
              </a:lnSpc>
              <a:spcBef>
                <a:spcPts val="0"/>
              </a:spcBef>
              <a:spcAft>
                <a:spcPts val="0"/>
              </a:spcAft>
            </a:pPr>
            <a:r>
              <a:rPr lang="en-US" sz="2800" i="0" u="none" strike="noStrike" dirty="0">
                <a:effectLst/>
              </a:rPr>
              <a:t>🚀 </a:t>
            </a:r>
            <a:r>
              <a:rPr lang="en-US" sz="3000" dirty="0"/>
              <a:t>A</a:t>
            </a:r>
            <a:r>
              <a:rPr lang="en-US" sz="3000" i="0" u="none" strike="noStrike" dirty="0">
                <a:effectLst/>
              </a:rPr>
              <a:t>utomated suite of analysis modules for upstream and downstream analyses </a:t>
            </a:r>
          </a:p>
          <a:p>
            <a:pPr rtl="0" fontAlgn="base">
              <a:lnSpc>
                <a:spcPct val="150000"/>
              </a:lnSpc>
              <a:spcBef>
                <a:spcPts val="0"/>
              </a:spcBef>
              <a:spcAft>
                <a:spcPts val="0"/>
              </a:spcAft>
            </a:pPr>
            <a:r>
              <a:rPr lang="en-US" sz="3000" i="0" u="none" strike="noStrike" dirty="0">
                <a:effectLst/>
              </a:rPr>
              <a:t>🧬 </a:t>
            </a:r>
            <a:r>
              <a:rPr lang="en-US" sz="3000" i="0" u="none" strike="noStrike" dirty="0" err="1">
                <a:effectLst/>
              </a:rPr>
              <a:t>sc</a:t>
            </a:r>
            <a:r>
              <a:rPr lang="en-US" sz="3000" i="0" u="none" strike="noStrike" dirty="0">
                <a:effectLst/>
              </a:rPr>
              <a:t>/snRNA data analysis from 10X sequencing technology for non-hashed experiments</a:t>
            </a:r>
          </a:p>
          <a:p>
            <a:pPr rtl="0" fontAlgn="base">
              <a:lnSpc>
                <a:spcPct val="150000"/>
              </a:lnSpc>
              <a:spcBef>
                <a:spcPts val="0"/>
              </a:spcBef>
              <a:spcAft>
                <a:spcPts val="0"/>
              </a:spcAft>
            </a:pPr>
            <a:r>
              <a:rPr lang="en-US" sz="3000" dirty="0"/>
              <a:t>🎉 </a:t>
            </a:r>
            <a:r>
              <a:rPr lang="en-US" sz="3000" i="0" u="none" strike="noStrike" dirty="0">
                <a:effectLst/>
              </a:rPr>
              <a:t>Human, mouse, and dual index genome experiments</a:t>
            </a:r>
          </a:p>
          <a:p>
            <a:pPr rtl="0" fontAlgn="base">
              <a:lnSpc>
                <a:spcPct val="150000"/>
              </a:lnSpc>
              <a:spcBef>
                <a:spcPts val="0"/>
              </a:spcBef>
              <a:spcAft>
                <a:spcPts val="0"/>
              </a:spcAft>
            </a:pPr>
            <a:r>
              <a:rPr lang="en-US" sz="3000" dirty="0"/>
              <a:t>📝 Thorough and step-by-step documentation on how to use each analysis module</a:t>
            </a:r>
          </a:p>
          <a:p>
            <a:pPr rtl="0" fontAlgn="base">
              <a:lnSpc>
                <a:spcPct val="150000"/>
              </a:lnSpc>
              <a:spcBef>
                <a:spcPts val="0"/>
              </a:spcBef>
              <a:spcAft>
                <a:spcPts val="0"/>
              </a:spcAft>
            </a:pPr>
            <a:r>
              <a:rPr lang="en-US" sz="3000" dirty="0"/>
              <a:t>🐳 Reproducible and replicable results via Docker/singularity</a:t>
            </a:r>
          </a:p>
          <a:p>
            <a:pPr rtl="0" fontAlgn="base">
              <a:lnSpc>
                <a:spcPct val="150000"/>
              </a:lnSpc>
              <a:spcBef>
                <a:spcPts val="0"/>
              </a:spcBef>
              <a:spcAft>
                <a:spcPts val="0"/>
              </a:spcAft>
            </a:pPr>
            <a:r>
              <a:rPr lang="en-US" sz="3000" i="0" u="none" strike="noStrike" dirty="0">
                <a:effectLst/>
              </a:rPr>
              <a:t>     Publicly available at </a:t>
            </a:r>
            <a:r>
              <a:rPr lang="en-US" sz="3000" i="0" u="none" strike="noStrike" dirty="0">
                <a:effectLst/>
                <a:hlinkClick r:id="rId3"/>
              </a:rPr>
              <a:t>stjude-dnb-binfcore/sc-rna-seq-snap</a:t>
            </a:r>
            <a:r>
              <a:rPr lang="en-US" sz="3000" i="0" u="none" strike="noStrike" dirty="0">
                <a:effectLst/>
              </a:rPr>
              <a:t> </a:t>
            </a:r>
          </a:p>
        </p:txBody>
      </p:sp>
      <p:pic>
        <p:nvPicPr>
          <p:cNvPr id="5" name="Picture 2">
            <a:extLst>
              <a:ext uri="{FF2B5EF4-FFF2-40B4-BE49-F238E27FC236}">
                <a16:creationId xmlns:a16="http://schemas.microsoft.com/office/drawing/2014/main" id="{8ED55489-EEBA-04D6-F737-EA39E2C22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990" y="6654325"/>
            <a:ext cx="411480" cy="41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1062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DAB2C-3283-9AA1-A157-56A04F09633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499A253-0A0A-8BD6-C071-6D3544B6D5F4}"/>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463B505-E15C-B00D-E4B8-8557C150C97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50</a:t>
            </a:fld>
            <a:endParaRPr lang="en-US"/>
          </a:p>
        </p:txBody>
      </p:sp>
      <p:pic>
        <p:nvPicPr>
          <p:cNvPr id="2" name="Picture 2" descr="ScRNASeqSnap repository logo">
            <a:extLst>
              <a:ext uri="{FF2B5EF4-FFF2-40B4-BE49-F238E27FC236}">
                <a16:creationId xmlns:a16="http://schemas.microsoft.com/office/drawing/2014/main" id="{DB30F8C2-43AD-E502-90D3-11786465E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9BF778EC-2060-00D2-6E8D-CB45183D89C1}"/>
              </a:ext>
            </a:extLst>
          </p:cNvPr>
          <p:cNvGraphicFramePr>
            <a:graphicFrameLocks noGrp="1"/>
          </p:cNvGraphicFramePr>
          <p:nvPr>
            <p:extLst>
              <p:ext uri="{D42A27DB-BD31-4B8C-83A1-F6EECF244321}">
                <p14:modId xmlns:p14="http://schemas.microsoft.com/office/powerpoint/2010/main" val="2021289265"/>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
        <p:nvSpPr>
          <p:cNvPr id="7" name="Rectangle 6">
            <a:extLst>
              <a:ext uri="{FF2B5EF4-FFF2-40B4-BE49-F238E27FC236}">
                <a16:creationId xmlns:a16="http://schemas.microsoft.com/office/drawing/2014/main" id="{35D9ED8D-F95D-7106-5B2F-4EE184D6536B}"/>
              </a:ext>
            </a:extLst>
          </p:cNvPr>
          <p:cNvSpPr/>
          <p:nvPr/>
        </p:nvSpPr>
        <p:spPr>
          <a:xfrm>
            <a:off x="1552729" y="4485773"/>
            <a:ext cx="16240342" cy="13154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CDF89CD1-0FFF-471B-D058-BC5BA13154AA}"/>
              </a:ext>
            </a:extLst>
          </p:cNvPr>
          <p:cNvPicPr>
            <a:picLocks noChangeAspect="1"/>
          </p:cNvPicPr>
          <p:nvPr/>
        </p:nvPicPr>
        <p:blipFill>
          <a:blip r:embed="rId4"/>
          <a:srcRect b="78928"/>
          <a:stretch/>
        </p:blipFill>
        <p:spPr>
          <a:xfrm>
            <a:off x="1150160" y="4632669"/>
            <a:ext cx="16782221" cy="2178884"/>
          </a:xfrm>
          <a:prstGeom prst="rect">
            <a:avLst/>
          </a:prstGeom>
        </p:spPr>
      </p:pic>
    </p:spTree>
    <p:extLst>
      <p:ext uri="{BB962C8B-B14F-4D97-AF65-F5344CB8AC3E}">
        <p14:creationId xmlns:p14="http://schemas.microsoft.com/office/powerpoint/2010/main" val="22065431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F91AF-048D-54CF-C6B2-E4051EC2B87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5DCE24-6E2C-37E8-C090-5981D8251FA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037245BB-4AF9-BC3C-D042-C67675075FB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51</a:t>
            </a:fld>
            <a:endParaRPr lang="en-US"/>
          </a:p>
        </p:txBody>
      </p:sp>
      <p:pic>
        <p:nvPicPr>
          <p:cNvPr id="2" name="Picture 2" descr="ScRNASeqSnap repository logo">
            <a:extLst>
              <a:ext uri="{FF2B5EF4-FFF2-40B4-BE49-F238E27FC236}">
                <a16:creationId xmlns:a16="http://schemas.microsoft.com/office/drawing/2014/main" id="{DDA98DAA-49E7-1C3D-D67C-E69BE24CC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47A16F1F-DDB3-E334-F950-CD91D774814A}"/>
              </a:ext>
            </a:extLst>
          </p:cNvPr>
          <p:cNvGraphicFramePr>
            <a:graphicFrameLocks noGrp="1"/>
          </p:cNvGraphicFramePr>
          <p:nvPr>
            <p:extLst>
              <p:ext uri="{D42A27DB-BD31-4B8C-83A1-F6EECF244321}">
                <p14:modId xmlns:p14="http://schemas.microsoft.com/office/powerpoint/2010/main" val="1043321192"/>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
        <p:nvSpPr>
          <p:cNvPr id="6" name="Rectangle 5">
            <a:extLst>
              <a:ext uri="{FF2B5EF4-FFF2-40B4-BE49-F238E27FC236}">
                <a16:creationId xmlns:a16="http://schemas.microsoft.com/office/drawing/2014/main" id="{9A45930B-7FAD-D8DA-C346-DE08C6885586}"/>
              </a:ext>
            </a:extLst>
          </p:cNvPr>
          <p:cNvSpPr/>
          <p:nvPr/>
        </p:nvSpPr>
        <p:spPr>
          <a:xfrm>
            <a:off x="1552729" y="4892842"/>
            <a:ext cx="16240342" cy="9083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C04AEF11-929F-334B-376B-60071F4DBA36}"/>
              </a:ext>
            </a:extLst>
          </p:cNvPr>
          <p:cNvPicPr>
            <a:picLocks noChangeAspect="1"/>
          </p:cNvPicPr>
          <p:nvPr/>
        </p:nvPicPr>
        <p:blipFill>
          <a:blip r:embed="rId4"/>
          <a:srcRect l="488" t="19371" r="2407" b="54690"/>
          <a:stretch/>
        </p:blipFill>
        <p:spPr>
          <a:xfrm>
            <a:off x="965200" y="5293067"/>
            <a:ext cx="16979901" cy="2794775"/>
          </a:xfrm>
          <a:prstGeom prst="rect">
            <a:avLst/>
          </a:prstGeom>
        </p:spPr>
      </p:pic>
    </p:spTree>
    <p:extLst>
      <p:ext uri="{BB962C8B-B14F-4D97-AF65-F5344CB8AC3E}">
        <p14:creationId xmlns:p14="http://schemas.microsoft.com/office/powerpoint/2010/main" val="1975918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50CE3BC-AB98-49C0-6948-4A9AF3BC452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AC2B527-83ED-47DE-AC47-D31C8AF554E6}"/>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3BA83F1D-CC8F-FCE4-4A26-2140C47430A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52</a:t>
            </a:fld>
            <a:endParaRPr lang="en-US"/>
          </a:p>
        </p:txBody>
      </p:sp>
      <p:pic>
        <p:nvPicPr>
          <p:cNvPr id="2" name="Picture 2" descr="ScRNASeqSnap repository logo">
            <a:extLst>
              <a:ext uri="{FF2B5EF4-FFF2-40B4-BE49-F238E27FC236}">
                <a16:creationId xmlns:a16="http://schemas.microsoft.com/office/drawing/2014/main" id="{9008C55D-AB43-3517-62D0-60CC21E64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screen&#10;&#10;Description automatically generated">
            <a:extLst>
              <a:ext uri="{FF2B5EF4-FFF2-40B4-BE49-F238E27FC236}">
                <a16:creationId xmlns:a16="http://schemas.microsoft.com/office/drawing/2014/main" id="{2A82A772-944C-B4B3-E512-497CE373EBC8}"/>
              </a:ext>
            </a:extLst>
          </p:cNvPr>
          <p:cNvPicPr>
            <a:picLocks noChangeAspect="1"/>
          </p:cNvPicPr>
          <p:nvPr/>
        </p:nvPicPr>
        <p:blipFill>
          <a:blip r:embed="rId4"/>
          <a:srcRect t="43717" r="1330" b="40263"/>
          <a:stretch/>
        </p:blipFill>
        <p:spPr>
          <a:xfrm>
            <a:off x="659072" y="5823831"/>
            <a:ext cx="17325979" cy="1733247"/>
          </a:xfrm>
          <a:prstGeom prst="rect">
            <a:avLst/>
          </a:prstGeom>
        </p:spPr>
      </p:pic>
      <p:graphicFrame>
        <p:nvGraphicFramePr>
          <p:cNvPr id="5" name="Table 4">
            <a:extLst>
              <a:ext uri="{FF2B5EF4-FFF2-40B4-BE49-F238E27FC236}">
                <a16:creationId xmlns:a16="http://schemas.microsoft.com/office/drawing/2014/main" id="{F3B3A278-0EE5-1339-28EA-5CB44CE5096D}"/>
              </a:ext>
            </a:extLst>
          </p:cNvPr>
          <p:cNvGraphicFramePr>
            <a:graphicFrameLocks noGrp="1"/>
          </p:cNvGraphicFramePr>
          <p:nvPr>
            <p:extLst>
              <p:ext uri="{D42A27DB-BD31-4B8C-83A1-F6EECF244321}">
                <p14:modId xmlns:p14="http://schemas.microsoft.com/office/powerpoint/2010/main" val="1043321192"/>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Tree>
    <p:extLst>
      <p:ext uri="{BB962C8B-B14F-4D97-AF65-F5344CB8AC3E}">
        <p14:creationId xmlns:p14="http://schemas.microsoft.com/office/powerpoint/2010/main" val="13716240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A1CB3-0D72-1AEC-3835-7AD9EF3C421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7E499AE-542A-D4E3-FF8F-DCDCD6E5EC06}"/>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B18BC3F3-147B-C906-35D6-F5787B8E054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53</a:t>
            </a:fld>
            <a:endParaRPr lang="en-US"/>
          </a:p>
        </p:txBody>
      </p:sp>
      <p:pic>
        <p:nvPicPr>
          <p:cNvPr id="2" name="Picture 2" descr="ScRNASeqSnap repository logo">
            <a:extLst>
              <a:ext uri="{FF2B5EF4-FFF2-40B4-BE49-F238E27FC236}">
                <a16:creationId xmlns:a16="http://schemas.microsoft.com/office/drawing/2014/main" id="{5A307A62-7053-C0DD-EBFD-D8477295C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screen&#10;&#10;Description automatically generated">
            <a:extLst>
              <a:ext uri="{FF2B5EF4-FFF2-40B4-BE49-F238E27FC236}">
                <a16:creationId xmlns:a16="http://schemas.microsoft.com/office/drawing/2014/main" id="{148FFB7C-FEF6-5FB0-E443-0BD328FA037F}"/>
              </a:ext>
            </a:extLst>
          </p:cNvPr>
          <p:cNvPicPr>
            <a:picLocks noChangeAspect="1"/>
          </p:cNvPicPr>
          <p:nvPr/>
        </p:nvPicPr>
        <p:blipFill>
          <a:blip r:embed="rId4"/>
          <a:srcRect t="43717" r="1330" b="40263"/>
          <a:stretch/>
        </p:blipFill>
        <p:spPr>
          <a:xfrm>
            <a:off x="659072" y="5823831"/>
            <a:ext cx="17325979" cy="1733247"/>
          </a:xfrm>
          <a:prstGeom prst="rect">
            <a:avLst/>
          </a:prstGeom>
        </p:spPr>
      </p:pic>
      <p:graphicFrame>
        <p:nvGraphicFramePr>
          <p:cNvPr id="5" name="Table 4">
            <a:extLst>
              <a:ext uri="{FF2B5EF4-FFF2-40B4-BE49-F238E27FC236}">
                <a16:creationId xmlns:a16="http://schemas.microsoft.com/office/drawing/2014/main" id="{75DDAF21-6E1D-B600-8EC5-73BF36D0A709}"/>
              </a:ext>
            </a:extLst>
          </p:cNvPr>
          <p:cNvGraphicFramePr>
            <a:graphicFrameLocks noGrp="1"/>
          </p:cNvGraphicFramePr>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pic>
        <p:nvPicPr>
          <p:cNvPr id="3" name="Picture 2" descr="Demo Royalty-Free Images, Stock Photos &amp; Pictures | Shutterstock">
            <a:extLst>
              <a:ext uri="{FF2B5EF4-FFF2-40B4-BE49-F238E27FC236}">
                <a16:creationId xmlns:a16="http://schemas.microsoft.com/office/drawing/2014/main" id="{8268486E-A660-1AC9-2F28-DFB48F8CB9B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5568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894CF5-FA43-EA33-2A27-11F046EBFFAA}"/>
            </a:ext>
          </a:extLst>
        </p:cNvPr>
        <p:cNvGrpSpPr/>
        <p:nvPr/>
      </p:nvGrpSpPr>
      <p:grpSpPr>
        <a:xfrm>
          <a:off x="0" y="0"/>
          <a:ext cx="0" cy="0"/>
          <a:chOff x="0" y="0"/>
          <a:chExt cx="0" cy="0"/>
        </a:xfrm>
      </p:grpSpPr>
      <p:pic>
        <p:nvPicPr>
          <p:cNvPr id="7178" name="Picture 10" descr="Demo Royalty-Free Images, Stock Photos &amp; Pictures | Shutterstock">
            <a:extLst>
              <a:ext uri="{FF2B5EF4-FFF2-40B4-BE49-F238E27FC236}">
                <a16:creationId xmlns:a16="http://schemas.microsoft.com/office/drawing/2014/main" id="{7B71D584-598C-C0BB-F097-3564C334E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785" b="2939"/>
          <a:stretch/>
        </p:blipFill>
        <p:spPr bwMode="auto">
          <a:xfrm>
            <a:off x="20" y="10"/>
            <a:ext cx="18287980" cy="9677389"/>
          </a:xfrm>
          <a:prstGeom prst="rect">
            <a:avLst/>
          </a:prstGeom>
          <a:solidFill>
            <a:srgbClr val="FFFFFF"/>
          </a:solidFill>
        </p:spPr>
      </p:pic>
      <p:sp>
        <p:nvSpPr>
          <p:cNvPr id="2" name="TextBox 1">
            <a:extLst>
              <a:ext uri="{FF2B5EF4-FFF2-40B4-BE49-F238E27FC236}">
                <a16:creationId xmlns:a16="http://schemas.microsoft.com/office/drawing/2014/main" id="{5B676213-0B0A-2460-FEA8-9B76A2E17BA6}"/>
              </a:ext>
            </a:extLst>
          </p:cNvPr>
          <p:cNvSpPr txBox="1"/>
          <p:nvPr/>
        </p:nvSpPr>
        <p:spPr>
          <a:xfrm>
            <a:off x="157197" y="9789037"/>
            <a:ext cx="4014754" cy="369332"/>
          </a:xfrm>
          <a:prstGeom prst="rect">
            <a:avLst/>
          </a:prstGeom>
          <a:noFill/>
        </p:spPr>
        <p:txBody>
          <a:bodyPr wrap="square" rtlCol="0">
            <a:spAutoFit/>
          </a:bodyPr>
          <a:lstStyle/>
          <a:p>
            <a:r>
              <a:rPr lang="en-US" dirty="0">
                <a:solidFill>
                  <a:schemeClr val="bg1"/>
                </a:solidFill>
              </a:rPr>
              <a:t>* Upstream analyses modules</a:t>
            </a:r>
          </a:p>
        </p:txBody>
      </p:sp>
    </p:spTree>
    <p:extLst>
      <p:ext uri="{BB962C8B-B14F-4D97-AF65-F5344CB8AC3E}">
        <p14:creationId xmlns:p14="http://schemas.microsoft.com/office/powerpoint/2010/main" val="2801250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B7985D5-0AFA-E00B-5750-63DCB8F9164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E30F6A0-C9D6-0D91-EFEA-C0BA2CF0CB83}"/>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560D300D-3F25-5BBC-7AD2-992098A5D0F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55</a:t>
            </a:fld>
            <a:endParaRPr lang="en-US"/>
          </a:p>
        </p:txBody>
      </p:sp>
      <p:pic>
        <p:nvPicPr>
          <p:cNvPr id="2" name="Picture 2" descr="ScRNASeqSnap repository logo">
            <a:extLst>
              <a:ext uri="{FF2B5EF4-FFF2-40B4-BE49-F238E27FC236}">
                <a16:creationId xmlns:a16="http://schemas.microsoft.com/office/drawing/2014/main" id="{9D02D4DF-AB61-BCB1-8BB3-6DBC5A1D9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7D9C45E-3779-DAE8-3EA5-9B3396047555}"/>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64422383-58B3-24E5-BEB8-DB44B6379E2F}"/>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CF697007-D022-81F2-A4F0-54F469F2CC60}"/>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3" name="Rectangle 2">
            <a:extLst>
              <a:ext uri="{FF2B5EF4-FFF2-40B4-BE49-F238E27FC236}">
                <a16:creationId xmlns:a16="http://schemas.microsoft.com/office/drawing/2014/main" id="{2A67EE76-F6E4-5838-E4AC-94FE06FDD85D}"/>
              </a:ext>
            </a:extLst>
          </p:cNvPr>
          <p:cNvSpPr/>
          <p:nvPr/>
        </p:nvSpPr>
        <p:spPr>
          <a:xfrm>
            <a:off x="1525649" y="5232099"/>
            <a:ext cx="16459402" cy="246533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699E74D-6438-B0D8-31EB-D60771656603}"/>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7563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E07C5-8A01-AE44-30E8-6DAEBA112846}"/>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89F0467C-57C6-F410-AA41-588D7825CD9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56</a:t>
            </a:fld>
            <a:endParaRPr lang="en-US"/>
          </a:p>
        </p:txBody>
      </p:sp>
      <p:sp>
        <p:nvSpPr>
          <p:cNvPr id="6" name="Title 1">
            <a:extLst>
              <a:ext uri="{FF2B5EF4-FFF2-40B4-BE49-F238E27FC236}">
                <a16:creationId xmlns:a16="http://schemas.microsoft.com/office/drawing/2014/main" id="{2944DF2E-064E-FA4E-CEB8-5DFDE9A41A2F}"/>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pic>
        <p:nvPicPr>
          <p:cNvPr id="7" name="Picture 2" descr="ScRNASeqSnap repository logo">
            <a:extLst>
              <a:ext uri="{FF2B5EF4-FFF2-40B4-BE49-F238E27FC236}">
                <a16:creationId xmlns:a16="http://schemas.microsoft.com/office/drawing/2014/main" id="{13BA8E46-7768-E85B-6F03-E7EC4E6EB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screen shot of a computer&#10;&#10;Description automatically generated">
            <a:extLst>
              <a:ext uri="{FF2B5EF4-FFF2-40B4-BE49-F238E27FC236}">
                <a16:creationId xmlns:a16="http://schemas.microsoft.com/office/drawing/2014/main" id="{DFEDFA68-EE2B-A5CA-A419-01F015493983}"/>
              </a:ext>
            </a:extLst>
          </p:cNvPr>
          <p:cNvPicPr>
            <a:picLocks noChangeAspect="1"/>
          </p:cNvPicPr>
          <p:nvPr/>
        </p:nvPicPr>
        <p:blipFill>
          <a:blip r:embed="rId4"/>
          <a:srcRect b="33093"/>
          <a:stretch/>
        </p:blipFill>
        <p:spPr>
          <a:xfrm>
            <a:off x="3155052" y="2180231"/>
            <a:ext cx="12527977" cy="7421001"/>
          </a:xfrm>
          <a:prstGeom prst="rect">
            <a:avLst/>
          </a:prstGeom>
        </p:spPr>
      </p:pic>
      <p:sp>
        <p:nvSpPr>
          <p:cNvPr id="23" name="Rectangle 22">
            <a:extLst>
              <a:ext uri="{FF2B5EF4-FFF2-40B4-BE49-F238E27FC236}">
                <a16:creationId xmlns:a16="http://schemas.microsoft.com/office/drawing/2014/main" id="{030AF041-3D84-5E0E-493C-889C9ECED5BA}"/>
              </a:ext>
            </a:extLst>
          </p:cNvPr>
          <p:cNvSpPr/>
          <p:nvPr/>
        </p:nvSpPr>
        <p:spPr>
          <a:xfrm rot="16200000">
            <a:off x="2077764" y="6580837"/>
            <a:ext cx="1523981"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Downstream</a:t>
            </a:r>
          </a:p>
        </p:txBody>
      </p:sp>
      <p:cxnSp>
        <p:nvCxnSpPr>
          <p:cNvPr id="26" name="Straight Arrow Connector 25">
            <a:extLst>
              <a:ext uri="{FF2B5EF4-FFF2-40B4-BE49-F238E27FC236}">
                <a16:creationId xmlns:a16="http://schemas.microsoft.com/office/drawing/2014/main" id="{17D3BD23-9552-FD4A-1800-24A7191E7410}"/>
              </a:ext>
            </a:extLst>
          </p:cNvPr>
          <p:cNvCxnSpPr>
            <a:cxnSpLocks/>
            <a:stCxn id="27" idx="1"/>
            <a:endCxn id="23" idx="2"/>
          </p:cNvCxnSpPr>
          <p:nvPr/>
        </p:nvCxnSpPr>
        <p:spPr>
          <a:xfrm flipH="1">
            <a:off x="3074538" y="6471503"/>
            <a:ext cx="634129" cy="344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FCCB8C30-E300-DB74-BD1B-83611FA8F70F}"/>
              </a:ext>
            </a:extLst>
          </p:cNvPr>
          <p:cNvSpPr/>
          <p:nvPr/>
        </p:nvSpPr>
        <p:spPr>
          <a:xfrm flipV="1">
            <a:off x="3708667" y="5909147"/>
            <a:ext cx="11338560" cy="1124712"/>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0207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6461C-930A-2F1E-6764-B271A139B1B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41A1B65-B53F-1C5B-DCBF-56E970DC9994}"/>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7AB77B4B-256C-703F-AEB6-86E8EED5FB4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57</a:t>
            </a:fld>
            <a:endParaRPr lang="en-US"/>
          </a:p>
        </p:txBody>
      </p:sp>
      <p:pic>
        <p:nvPicPr>
          <p:cNvPr id="2" name="Picture 2" descr="ScRNASeqSnap repository logo">
            <a:extLst>
              <a:ext uri="{FF2B5EF4-FFF2-40B4-BE49-F238E27FC236}">
                <a16:creationId xmlns:a16="http://schemas.microsoft.com/office/drawing/2014/main" id="{0C4DEC61-DF98-D85F-3C39-E968F0AA3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EBE981-EC2D-EC7B-2777-2FC3B2BA3204}"/>
              </a:ext>
            </a:extLst>
          </p:cNvPr>
          <p:cNvSpPr txBox="1"/>
          <p:nvPr/>
        </p:nvSpPr>
        <p:spPr>
          <a:xfrm>
            <a:off x="1150160" y="2339247"/>
            <a:ext cx="12680140" cy="577850"/>
          </a:xfrm>
          <a:prstGeom prst="rect">
            <a:avLst/>
          </a:prstGeom>
          <a:noFill/>
        </p:spPr>
        <p:txBody>
          <a:bodyPr wrap="square">
            <a:spAutoFit/>
          </a:bodyPr>
          <a:lstStyle/>
          <a:p>
            <a:pPr lvl="1">
              <a:lnSpc>
                <a:spcPct val="150000"/>
              </a:lnSpc>
            </a:pPr>
            <a:r>
              <a:rPr lang="en-US" sz="2400" dirty="0"/>
              <a:t>description="Pipeline for Integrative analysis.", required=True</a:t>
            </a:r>
          </a:p>
        </p:txBody>
      </p:sp>
      <p:pic>
        <p:nvPicPr>
          <p:cNvPr id="5" name="Picture 4">
            <a:extLst>
              <a:ext uri="{FF2B5EF4-FFF2-40B4-BE49-F238E27FC236}">
                <a16:creationId xmlns:a16="http://schemas.microsoft.com/office/drawing/2014/main" id="{2934E7D2-D3EE-5D11-AEDB-7513418F927C}"/>
              </a:ext>
            </a:extLst>
          </p:cNvPr>
          <p:cNvPicPr>
            <a:picLocks noChangeAspect="1"/>
          </p:cNvPicPr>
          <p:nvPr/>
        </p:nvPicPr>
        <p:blipFill>
          <a:blip r:embed="rId4"/>
          <a:stretch>
            <a:fillRect/>
          </a:stretch>
        </p:blipFill>
        <p:spPr>
          <a:xfrm>
            <a:off x="3152427" y="3304713"/>
            <a:ext cx="12302125" cy="6230715"/>
          </a:xfrm>
          <a:prstGeom prst="rect">
            <a:avLst/>
          </a:prstGeom>
        </p:spPr>
      </p:pic>
      <p:sp>
        <p:nvSpPr>
          <p:cNvPr id="6" name="Rounded Rectangle 5">
            <a:extLst>
              <a:ext uri="{FF2B5EF4-FFF2-40B4-BE49-F238E27FC236}">
                <a16:creationId xmlns:a16="http://schemas.microsoft.com/office/drawing/2014/main" id="{BC465B67-9FA7-CA90-6538-33E72995262D}"/>
              </a:ext>
            </a:extLst>
          </p:cNvPr>
          <p:cNvSpPr/>
          <p:nvPr/>
        </p:nvSpPr>
        <p:spPr>
          <a:xfrm flipV="1">
            <a:off x="7761873" y="4725963"/>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3008DD60-4D98-0BBA-6359-C72C852C38B0}"/>
              </a:ext>
            </a:extLst>
          </p:cNvPr>
          <p:cNvSpPr/>
          <p:nvPr/>
        </p:nvSpPr>
        <p:spPr>
          <a:xfrm flipV="1">
            <a:off x="7728856" y="7375222"/>
            <a:ext cx="3500617" cy="82229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7468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3B59B-4429-1DBB-7168-BC2483C0AB3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EEE3176-9BF3-679D-4BBA-7DA4476C0035}"/>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9C88039B-C6D4-4C71-4090-8732393EE66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58</a:t>
            </a:fld>
            <a:endParaRPr lang="en-US"/>
          </a:p>
        </p:txBody>
      </p:sp>
      <p:pic>
        <p:nvPicPr>
          <p:cNvPr id="2" name="Picture 2" descr="ScRNASeqSnap repository logo">
            <a:extLst>
              <a:ext uri="{FF2B5EF4-FFF2-40B4-BE49-F238E27FC236}">
                <a16:creationId xmlns:a16="http://schemas.microsoft.com/office/drawing/2014/main" id="{C0966A33-FF98-7A98-02A4-A6A9ED8B1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 program&#10;&#10;Description automatically generated">
            <a:extLst>
              <a:ext uri="{FF2B5EF4-FFF2-40B4-BE49-F238E27FC236}">
                <a16:creationId xmlns:a16="http://schemas.microsoft.com/office/drawing/2014/main" id="{678DA153-2195-C929-6B33-8E5EB439927E}"/>
              </a:ext>
            </a:extLst>
          </p:cNvPr>
          <p:cNvPicPr>
            <a:picLocks noChangeAspect="1"/>
          </p:cNvPicPr>
          <p:nvPr/>
        </p:nvPicPr>
        <p:blipFill>
          <a:blip r:embed="rId4"/>
          <a:stretch>
            <a:fillRect/>
          </a:stretch>
        </p:blipFill>
        <p:spPr>
          <a:xfrm>
            <a:off x="3957593" y="2180231"/>
            <a:ext cx="10334713" cy="7384784"/>
          </a:xfrm>
          <a:prstGeom prst="rect">
            <a:avLst/>
          </a:prstGeom>
        </p:spPr>
      </p:pic>
    </p:spTree>
    <p:extLst>
      <p:ext uri="{BB962C8B-B14F-4D97-AF65-F5344CB8AC3E}">
        <p14:creationId xmlns:p14="http://schemas.microsoft.com/office/powerpoint/2010/main" val="15006763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04DB9-4EFA-AE59-8F59-EEBED7C4CE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37DAC00-F4E8-D06E-44F5-9B77273DA582}"/>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B4F72DC7-53EE-1A15-F08F-C3A56F8A019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59</a:t>
            </a:fld>
            <a:endParaRPr lang="en-US"/>
          </a:p>
        </p:txBody>
      </p:sp>
      <p:pic>
        <p:nvPicPr>
          <p:cNvPr id="2" name="Picture 2" descr="ScRNASeqSnap repository logo">
            <a:extLst>
              <a:ext uri="{FF2B5EF4-FFF2-40B4-BE49-F238E27FC236}">
                <a16:creationId xmlns:a16="http://schemas.microsoft.com/office/drawing/2014/main" id="{B13AD5EA-8D6A-4E5E-85E9-7348A01BB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A657BF21-C1CE-9308-CCDA-71CB187D1C2E}"/>
              </a:ext>
            </a:extLst>
          </p:cNvPr>
          <p:cNvGraphicFramePr>
            <a:graphicFrameLocks noGrp="1"/>
          </p:cNvGraphicFramePr>
          <p:nvPr>
            <p:extLst>
              <p:ext uri="{D42A27DB-BD31-4B8C-83A1-F6EECF244321}">
                <p14:modId xmlns:p14="http://schemas.microsoft.com/office/powerpoint/2010/main" val="1906568442"/>
              </p:ext>
            </p:extLst>
          </p:nvPr>
        </p:nvGraphicFramePr>
        <p:xfrm>
          <a:off x="1614521" y="3330001"/>
          <a:ext cx="15566574" cy="505968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757078">
                  <a:extLst>
                    <a:ext uri="{9D8B030D-6E8A-4147-A177-3AD203B41FA5}">
                      <a16:colId xmlns:a16="http://schemas.microsoft.com/office/drawing/2014/main" val="4175033574"/>
                    </a:ext>
                  </a:extLst>
                </a:gridCol>
                <a:gridCol w="11438021">
                  <a:extLst>
                    <a:ext uri="{9D8B030D-6E8A-4147-A177-3AD203B41FA5}">
                      <a16:colId xmlns:a16="http://schemas.microsoft.com/office/drawing/2014/main" val="345869976"/>
                    </a:ext>
                  </a:extLst>
                </a:gridCol>
              </a:tblGrid>
              <a:tr h="365760">
                <a:tc>
                  <a:txBody>
                    <a:bodyPr/>
                    <a:lstStyle/>
                    <a:p>
                      <a:pPr algn="ctr"/>
                      <a:r>
                        <a:rPr lang="en-US" sz="28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methods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seurat_integration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SCT method for the normalization and variance stabilization of molecular count data from </a:t>
                      </a:r>
                      <a:r>
                        <a:rPr kumimoji="0" lang="en-US" sz="2800" b="0" i="0" u="none" strike="noStrike" kern="1200" cap="none" spc="0" normalizeH="0" baseline="0" noProof="0" dirty="0" err="1">
                          <a:ln>
                            <a:noFill/>
                          </a:ln>
                          <a:solidFill>
                            <a:srgbClr val="000000"/>
                          </a:solidFill>
                          <a:effectLst/>
                          <a:uLnTx/>
                          <a:uFillTx/>
                          <a:latin typeface="+mn-lt"/>
                          <a:ea typeface="+mn-ea"/>
                          <a:cs typeface="+mn-cs"/>
                        </a:rPr>
                        <a:t>scRNA</a:t>
                      </a:r>
                      <a:r>
                        <a:rPr kumimoji="0" lang="en-US" sz="2800" b="0" i="0" u="none" strike="noStrike" kern="1200" cap="none" spc="0" normalizeH="0" baseline="0" noProof="0" dirty="0">
                          <a:ln>
                            <a:noFill/>
                          </a:ln>
                          <a:solidFill>
                            <a:srgbClr val="000000"/>
                          </a:solidFill>
                          <a:effectLst/>
                          <a:uLnTx/>
                          <a:uFillTx/>
                          <a:latin typeface="+mn-lt"/>
                          <a:ea typeface="+mn-ea"/>
                          <a:cs typeface="+mn-cs"/>
                        </a:rPr>
                        <a:t>-seq experiments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harmony_integration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Harmony algorithm projects cells into a shared embedding in which cells group by cell type rather than dataset-specific conditions. Harmony simultaneously accounts for multiple experimental and biological factors</a:t>
                      </a: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3</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liger_integration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800" dirty="0">
                          <a:latin typeface="+mn-lt"/>
                        </a:rPr>
                        <a:t>LIGER algorithm enables the identification of shared cell types across individuals, species, and multiple modalities (gene expression, epigenetic or spatial data), as well as dataset-specific features, offering a unified analysis of heterogeneous single-cell datasets.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213150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B29C-163F-55C4-BB38-ABEE5983B67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D61E9F1-5AE6-2445-B4F0-AF67C662B939}"/>
              </a:ext>
            </a:extLst>
          </p:cNvPr>
          <p:cNvSpPr>
            <a:spLocks noGrp="1"/>
          </p:cNvSpPr>
          <p:nvPr>
            <p:ph type="title"/>
          </p:nvPr>
        </p:nvSpPr>
        <p:spPr>
          <a:xfrm>
            <a:off x="666235" y="271849"/>
            <a:ext cx="16878300" cy="1663307"/>
          </a:xfrm>
        </p:spPr>
        <p:txBody>
          <a:bodyPr anchor="b">
            <a:normAutofit/>
          </a:bodyPr>
          <a:lstStyle/>
          <a:p>
            <a:r>
              <a:rPr lang="en-US" dirty="0"/>
              <a:t>Single cell RNA Seq Snap workflow (</a:t>
            </a:r>
            <a:r>
              <a:rPr lang="en-US" dirty="0" err="1"/>
              <a:t>ScRNASeqSnap</a:t>
            </a:r>
            <a:r>
              <a:rPr lang="en-US" dirty="0"/>
              <a:t>)</a:t>
            </a:r>
          </a:p>
        </p:txBody>
      </p:sp>
      <p:sp>
        <p:nvSpPr>
          <p:cNvPr id="12" name="Slide Number Placeholder 3">
            <a:extLst>
              <a:ext uri="{FF2B5EF4-FFF2-40B4-BE49-F238E27FC236}">
                <a16:creationId xmlns:a16="http://schemas.microsoft.com/office/drawing/2014/main" id="{240E8681-562F-2D81-3377-C336E4F0752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6</a:t>
            </a:fld>
            <a:endParaRPr lang="en-US"/>
          </a:p>
        </p:txBody>
      </p:sp>
      <p:pic>
        <p:nvPicPr>
          <p:cNvPr id="2" name="Picture 1">
            <a:extLst>
              <a:ext uri="{FF2B5EF4-FFF2-40B4-BE49-F238E27FC236}">
                <a16:creationId xmlns:a16="http://schemas.microsoft.com/office/drawing/2014/main" id="{EACD3BD8-275B-0033-A0B0-3724964415E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7958BFA-C400-66BC-5257-4F4F01A953A2}"/>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0DAA92A-4522-58F5-94A8-E48703D8D19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CD35BA-917D-2A43-E075-186C1F5097F7}"/>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Tree>
    <p:extLst>
      <p:ext uri="{BB962C8B-B14F-4D97-AF65-F5344CB8AC3E}">
        <p14:creationId xmlns:p14="http://schemas.microsoft.com/office/powerpoint/2010/main" val="378583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43339-63C6-66F5-4433-15D4B2A987F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20AAEA0-BB30-A83D-7451-163A5BD65DD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782E7CE5-9E16-A7D3-11CA-E898E88928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60</a:t>
            </a:fld>
            <a:endParaRPr lang="en-US"/>
          </a:p>
        </p:txBody>
      </p:sp>
      <p:pic>
        <p:nvPicPr>
          <p:cNvPr id="2" name="Picture 2" descr="ScRNASeqSnap repository logo">
            <a:extLst>
              <a:ext uri="{FF2B5EF4-FFF2-40B4-BE49-F238E27FC236}">
                <a16:creationId xmlns:a16="http://schemas.microsoft.com/office/drawing/2014/main" id="{05E9ADE4-49FE-98F0-1E13-DC3B185D8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40123C-179E-4873-F5E0-DAA8E515A5A6}"/>
              </a:ext>
            </a:extLst>
          </p:cNvPr>
          <p:cNvSpPr txBox="1"/>
          <p:nvPr/>
        </p:nvSpPr>
        <p:spPr>
          <a:xfrm>
            <a:off x="1150160" y="2365212"/>
            <a:ext cx="12680140" cy="577850"/>
          </a:xfrm>
          <a:prstGeom prst="rect">
            <a:avLst/>
          </a:prstGeom>
          <a:noFill/>
        </p:spPr>
        <p:txBody>
          <a:bodyPr wrap="square">
            <a:spAutoFit/>
          </a:bodyPr>
          <a:lstStyle/>
          <a:p>
            <a:pPr lvl="1">
              <a:lnSpc>
                <a:spcPct val="150000"/>
              </a:lnSpc>
            </a:pPr>
            <a:r>
              <a:rPr lang="en-US" sz="2400" dirty="0"/>
              <a:t>description="Pipeline for cluster cell calling and gene marker analysis.", required=True</a:t>
            </a:r>
          </a:p>
        </p:txBody>
      </p:sp>
      <p:pic>
        <p:nvPicPr>
          <p:cNvPr id="5" name="Picture 4" descr="A screenshot of a computer&#10;&#10;Description automatically generated">
            <a:extLst>
              <a:ext uri="{FF2B5EF4-FFF2-40B4-BE49-F238E27FC236}">
                <a16:creationId xmlns:a16="http://schemas.microsoft.com/office/drawing/2014/main" id="{DF9702D1-3DAD-D5B5-A79D-0A4A079D91AB}"/>
              </a:ext>
            </a:extLst>
          </p:cNvPr>
          <p:cNvPicPr>
            <a:picLocks noChangeAspect="1"/>
          </p:cNvPicPr>
          <p:nvPr/>
        </p:nvPicPr>
        <p:blipFill>
          <a:blip r:embed="rId4"/>
          <a:srcRect r="4239" b="19451"/>
          <a:stretch/>
        </p:blipFill>
        <p:spPr>
          <a:xfrm>
            <a:off x="4439986" y="3495601"/>
            <a:ext cx="10156656" cy="5848939"/>
          </a:xfrm>
          <a:prstGeom prst="rect">
            <a:avLst/>
          </a:prstGeom>
        </p:spPr>
      </p:pic>
      <p:sp>
        <p:nvSpPr>
          <p:cNvPr id="6" name="Rounded Rectangle 5">
            <a:extLst>
              <a:ext uri="{FF2B5EF4-FFF2-40B4-BE49-F238E27FC236}">
                <a16:creationId xmlns:a16="http://schemas.microsoft.com/office/drawing/2014/main" id="{21D2550C-D8A2-A6E4-3E8B-78C16BB1DD20}"/>
              </a:ext>
            </a:extLst>
          </p:cNvPr>
          <p:cNvSpPr/>
          <p:nvPr/>
        </p:nvSpPr>
        <p:spPr>
          <a:xfrm flipV="1">
            <a:off x="7922294" y="4809106"/>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ED0E675-37D1-8A30-4494-C8AB15EEE9A6}"/>
              </a:ext>
            </a:extLst>
          </p:cNvPr>
          <p:cNvSpPr/>
          <p:nvPr/>
        </p:nvSpPr>
        <p:spPr>
          <a:xfrm flipV="1">
            <a:off x="7954379" y="7381612"/>
            <a:ext cx="3500617" cy="115278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5473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2FFC7-F11E-2A54-D877-53DF1BF651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586E314-D6FF-29FC-8C84-D00064F0004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BBF2A1B8-7A6F-3145-8F3C-ACE6E7337F2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61</a:t>
            </a:fld>
            <a:endParaRPr lang="en-US"/>
          </a:p>
        </p:txBody>
      </p:sp>
      <p:pic>
        <p:nvPicPr>
          <p:cNvPr id="2" name="Picture 2" descr="ScRNASeqSnap repository logo">
            <a:extLst>
              <a:ext uri="{FF2B5EF4-FFF2-40B4-BE49-F238E27FC236}">
                <a16:creationId xmlns:a16="http://schemas.microsoft.com/office/drawing/2014/main" id="{B0FB7789-99B0-EEE8-ECAB-78CBA7D37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0924F9A-B7F6-FB2A-5441-74E1CC452658}"/>
              </a:ext>
            </a:extLst>
          </p:cNvPr>
          <p:cNvPicPr>
            <a:picLocks noChangeAspect="1"/>
          </p:cNvPicPr>
          <p:nvPr/>
        </p:nvPicPr>
        <p:blipFill>
          <a:blip r:embed="rId4"/>
          <a:srcRect b="2996"/>
          <a:stretch/>
        </p:blipFill>
        <p:spPr>
          <a:xfrm>
            <a:off x="4534968" y="2180231"/>
            <a:ext cx="9218064" cy="7412948"/>
          </a:xfrm>
          <a:prstGeom prst="rect">
            <a:avLst/>
          </a:prstGeom>
        </p:spPr>
      </p:pic>
    </p:spTree>
    <p:extLst>
      <p:ext uri="{BB962C8B-B14F-4D97-AF65-F5344CB8AC3E}">
        <p14:creationId xmlns:p14="http://schemas.microsoft.com/office/powerpoint/2010/main" val="31513176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629FB-4DDB-9852-A7E2-AF8BC9625B5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1252184-8595-9BB7-0FE5-7B208F66EE04}"/>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F913B273-C5F7-317C-7E9A-01C22A4D1D6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62</a:t>
            </a:fld>
            <a:endParaRPr lang="en-US"/>
          </a:p>
        </p:txBody>
      </p:sp>
      <p:pic>
        <p:nvPicPr>
          <p:cNvPr id="2" name="Picture 2" descr="ScRNASeqSnap repository logo">
            <a:extLst>
              <a:ext uri="{FF2B5EF4-FFF2-40B4-BE49-F238E27FC236}">
                <a16:creationId xmlns:a16="http://schemas.microsoft.com/office/drawing/2014/main" id="{6C32A910-A5BB-C73A-B7D9-2EAFBFEED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E95956AA-786A-909A-0BF8-B8CCC6BA7636}"/>
              </a:ext>
            </a:extLst>
          </p:cNvPr>
          <p:cNvGraphicFramePr>
            <a:graphicFrameLocks noGrp="1"/>
          </p:cNvGraphicFramePr>
          <p:nvPr>
            <p:extLst>
              <p:ext uri="{D42A27DB-BD31-4B8C-83A1-F6EECF244321}">
                <p14:modId xmlns:p14="http://schemas.microsoft.com/office/powerpoint/2010/main" val="2146221992"/>
              </p:ext>
            </p:extLst>
          </p:nvPr>
        </p:nvGraphicFramePr>
        <p:xfrm>
          <a:off x="2874205" y="3451921"/>
          <a:ext cx="12501490" cy="24079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563531">
                  <a:extLst>
                    <a:ext uri="{9D8B030D-6E8A-4147-A177-3AD203B41FA5}">
                      <a16:colId xmlns:a16="http://schemas.microsoft.com/office/drawing/2014/main" val="4175033574"/>
                    </a:ext>
                  </a:extLst>
                </a:gridCol>
                <a:gridCol w="8566484">
                  <a:extLst>
                    <a:ext uri="{9D8B030D-6E8A-4147-A177-3AD203B41FA5}">
                      <a16:colId xmlns:a16="http://schemas.microsoft.com/office/drawing/2014/main" val="345869976"/>
                    </a:ext>
                  </a:extLst>
                </a:gridCol>
              </a:tblGrid>
              <a:tr h="416755">
                <a:tc>
                  <a:txBody>
                    <a:bodyPr/>
                    <a:lstStyle/>
                    <a:p>
                      <a:pPr algn="ctr"/>
                      <a:r>
                        <a:rPr lang="en-US" sz="28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a:ln>
                            <a:noFill/>
                          </a:ln>
                          <a:solidFill>
                            <a:srgbClr val="000000"/>
                          </a:solidFill>
                          <a:effectLst/>
                          <a:uLnTx/>
                          <a:uFillTx/>
                        </a:rPr>
                        <a:t>cluster-cell-calling</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To cluster the cells under different resolutions to define granularity</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a:ln>
                            <a:noFill/>
                          </a:ln>
                          <a:solidFill>
                            <a:srgbClr val="000000"/>
                          </a:solidFill>
                          <a:effectLst/>
                          <a:uLnTx/>
                          <a:uFillTx/>
                        </a:rPr>
                        <a:t>find-markers</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800" dirty="0">
                          <a:latin typeface="+mn-lt"/>
                        </a:rPr>
                        <a:t>To find differentially expressed features (cluster biomarkers)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13595768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5ADF-DF62-08A6-7891-4E1A7669B3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B75461F-614B-A85F-4BAC-CC686357188A}"/>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849CD671-1313-4AAD-5C42-486FB64D3EB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63</a:t>
            </a:fld>
            <a:endParaRPr lang="en-US"/>
          </a:p>
        </p:txBody>
      </p:sp>
      <p:pic>
        <p:nvPicPr>
          <p:cNvPr id="2" name="Picture 2" descr="ScRNASeqSnap repository logo">
            <a:extLst>
              <a:ext uri="{FF2B5EF4-FFF2-40B4-BE49-F238E27FC236}">
                <a16:creationId xmlns:a16="http://schemas.microsoft.com/office/drawing/2014/main" id="{6B59B92F-F951-F584-E727-93D6B9E9C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36F7F0-A0F2-D732-BF8B-950E98764648}"/>
              </a:ext>
            </a:extLst>
          </p:cNvPr>
          <p:cNvSpPr txBox="1"/>
          <p:nvPr/>
        </p:nvSpPr>
        <p:spPr>
          <a:xfrm>
            <a:off x="1150160" y="2381945"/>
            <a:ext cx="15565714" cy="577850"/>
          </a:xfrm>
          <a:prstGeom prst="rect">
            <a:avLst/>
          </a:prstGeom>
          <a:noFill/>
        </p:spPr>
        <p:txBody>
          <a:bodyPr wrap="square">
            <a:spAutoFit/>
          </a:bodyPr>
          <a:lstStyle/>
          <a:p>
            <a:pPr lvl="1">
              <a:lnSpc>
                <a:spcPct val="150000"/>
              </a:lnSpc>
            </a:pPr>
            <a:r>
              <a:rPr lang="en-US" sz="2400" dirty="0"/>
              <a:t>description="To remove clusters and repeat steps (4) and (5), e.g. for PDX experiments.", required=False</a:t>
            </a:r>
          </a:p>
        </p:txBody>
      </p:sp>
      <p:pic>
        <p:nvPicPr>
          <p:cNvPr id="4" name="Picture 3" descr="A screenshot of a computer&#10;&#10;Description automatically generated">
            <a:extLst>
              <a:ext uri="{FF2B5EF4-FFF2-40B4-BE49-F238E27FC236}">
                <a16:creationId xmlns:a16="http://schemas.microsoft.com/office/drawing/2014/main" id="{8B5073E1-0A54-E011-BE7D-083EC984C7CF}"/>
              </a:ext>
            </a:extLst>
          </p:cNvPr>
          <p:cNvPicPr>
            <a:picLocks noChangeAspect="1"/>
          </p:cNvPicPr>
          <p:nvPr/>
        </p:nvPicPr>
        <p:blipFill>
          <a:blip r:embed="rId4"/>
          <a:stretch>
            <a:fillRect/>
          </a:stretch>
        </p:blipFill>
        <p:spPr>
          <a:xfrm>
            <a:off x="4383839" y="3390109"/>
            <a:ext cx="9877593" cy="5993003"/>
          </a:xfrm>
          <a:prstGeom prst="rect">
            <a:avLst/>
          </a:prstGeom>
        </p:spPr>
      </p:pic>
      <p:sp>
        <p:nvSpPr>
          <p:cNvPr id="5" name="Rounded Rectangle 4">
            <a:extLst>
              <a:ext uri="{FF2B5EF4-FFF2-40B4-BE49-F238E27FC236}">
                <a16:creationId xmlns:a16="http://schemas.microsoft.com/office/drawing/2014/main" id="{62F1D193-C063-68BF-C4CB-A01F71A6B288}"/>
              </a:ext>
            </a:extLst>
          </p:cNvPr>
          <p:cNvSpPr/>
          <p:nvPr/>
        </p:nvSpPr>
        <p:spPr>
          <a:xfrm flipV="1">
            <a:off x="8800858" y="5738397"/>
            <a:ext cx="1900479" cy="300038"/>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5C5758B-5508-301E-7249-41B5E53060D3}"/>
              </a:ext>
            </a:extLst>
          </p:cNvPr>
          <p:cNvSpPr/>
          <p:nvPr/>
        </p:nvSpPr>
        <p:spPr>
          <a:xfrm flipV="1">
            <a:off x="8800857" y="8576846"/>
            <a:ext cx="4072181" cy="581441"/>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8036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0A4FE-89FC-62E0-520F-A48CF352C38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CB7345B-AA8F-2B83-D42B-FED3802A56CF}"/>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36027CF1-934E-DDFE-1260-7BE7205E2DB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64</a:t>
            </a:fld>
            <a:endParaRPr lang="en-US"/>
          </a:p>
        </p:txBody>
      </p:sp>
      <p:pic>
        <p:nvPicPr>
          <p:cNvPr id="2" name="Picture 2" descr="ScRNASeqSnap repository logo">
            <a:extLst>
              <a:ext uri="{FF2B5EF4-FFF2-40B4-BE49-F238E27FC236}">
                <a16:creationId xmlns:a16="http://schemas.microsoft.com/office/drawing/2014/main" id="{A5FEA87F-575C-C84E-3416-1B2E477CD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09FE6727-5621-E33F-E1F5-DDF9FDBF3FAC}"/>
              </a:ext>
            </a:extLst>
          </p:cNvPr>
          <p:cNvPicPr>
            <a:picLocks noChangeAspect="1"/>
          </p:cNvPicPr>
          <p:nvPr/>
        </p:nvPicPr>
        <p:blipFill>
          <a:blip r:embed="rId4"/>
          <a:stretch>
            <a:fillRect/>
          </a:stretch>
        </p:blipFill>
        <p:spPr>
          <a:xfrm>
            <a:off x="4018046" y="2180231"/>
            <a:ext cx="10251908" cy="7409091"/>
          </a:xfrm>
          <a:prstGeom prst="rect">
            <a:avLst/>
          </a:prstGeom>
        </p:spPr>
      </p:pic>
    </p:spTree>
    <p:extLst>
      <p:ext uri="{BB962C8B-B14F-4D97-AF65-F5344CB8AC3E}">
        <p14:creationId xmlns:p14="http://schemas.microsoft.com/office/powerpoint/2010/main" val="23302803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119FD-6264-CD9F-FEC5-E72B673608A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476B710-7E57-FF58-75E7-588566639241}"/>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E52BE2DD-3DB2-3AC7-33EC-07A24996858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65</a:t>
            </a:fld>
            <a:endParaRPr lang="en-US"/>
          </a:p>
        </p:txBody>
      </p:sp>
      <p:pic>
        <p:nvPicPr>
          <p:cNvPr id="2" name="Picture 2" descr="ScRNASeqSnap repository logo">
            <a:extLst>
              <a:ext uri="{FF2B5EF4-FFF2-40B4-BE49-F238E27FC236}">
                <a16:creationId xmlns:a16="http://schemas.microsoft.com/office/drawing/2014/main" id="{EB1E5CC6-18F3-7B00-A733-211EA74FE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25B8D1-E761-0928-1B1E-255B40E6BE1E}"/>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description="Pipeline for annotating cell types.", required=True</a:t>
            </a:r>
          </a:p>
        </p:txBody>
      </p:sp>
      <p:pic>
        <p:nvPicPr>
          <p:cNvPr id="4" name="Picture 3" descr="A screenshot of a computer&#10;&#10;Description automatically generated">
            <a:extLst>
              <a:ext uri="{FF2B5EF4-FFF2-40B4-BE49-F238E27FC236}">
                <a16:creationId xmlns:a16="http://schemas.microsoft.com/office/drawing/2014/main" id="{675B9079-7EA0-63C5-598B-805064F4FE8D}"/>
              </a:ext>
            </a:extLst>
          </p:cNvPr>
          <p:cNvPicPr>
            <a:picLocks noChangeAspect="1"/>
          </p:cNvPicPr>
          <p:nvPr/>
        </p:nvPicPr>
        <p:blipFill>
          <a:blip r:embed="rId4"/>
          <a:srcRect b="14905"/>
          <a:stretch/>
        </p:blipFill>
        <p:spPr>
          <a:xfrm>
            <a:off x="2918575" y="3614699"/>
            <a:ext cx="13991638" cy="5067968"/>
          </a:xfrm>
          <a:prstGeom prst="rect">
            <a:avLst/>
          </a:prstGeom>
        </p:spPr>
      </p:pic>
      <p:sp>
        <p:nvSpPr>
          <p:cNvPr id="5" name="Rounded Rectangle 4">
            <a:extLst>
              <a:ext uri="{FF2B5EF4-FFF2-40B4-BE49-F238E27FC236}">
                <a16:creationId xmlns:a16="http://schemas.microsoft.com/office/drawing/2014/main" id="{5F834033-E1B6-D7E5-1876-0D1E0A0E7AF3}"/>
              </a:ext>
            </a:extLst>
          </p:cNvPr>
          <p:cNvSpPr/>
          <p:nvPr/>
        </p:nvSpPr>
        <p:spPr>
          <a:xfrm flipV="1">
            <a:off x="8804860" y="5143500"/>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E297653-8ECB-1B9E-31DC-01A700C70D57}"/>
              </a:ext>
            </a:extLst>
          </p:cNvPr>
          <p:cNvSpPr/>
          <p:nvPr/>
        </p:nvSpPr>
        <p:spPr>
          <a:xfrm flipV="1">
            <a:off x="8804860" y="7363325"/>
            <a:ext cx="3500617" cy="80912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1115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753AB-D1AD-2495-954C-24EA6945646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874C919-0C77-5BC1-8670-F8DC0DD47DC3}"/>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8F64546F-9B1C-AC8D-3115-83CBFAFE24E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66</a:t>
            </a:fld>
            <a:endParaRPr lang="en-US"/>
          </a:p>
        </p:txBody>
      </p:sp>
      <p:pic>
        <p:nvPicPr>
          <p:cNvPr id="2" name="Picture 2" descr="ScRNASeqSnap repository logo">
            <a:extLst>
              <a:ext uri="{FF2B5EF4-FFF2-40B4-BE49-F238E27FC236}">
                <a16:creationId xmlns:a16="http://schemas.microsoft.com/office/drawing/2014/main" id="{BF26C079-48DE-1926-BE68-FC5FFE1E4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0C286BBA-894F-C946-D39C-3D56C54235A9}"/>
              </a:ext>
            </a:extLst>
          </p:cNvPr>
          <p:cNvPicPr>
            <a:picLocks noChangeAspect="1"/>
          </p:cNvPicPr>
          <p:nvPr/>
        </p:nvPicPr>
        <p:blipFill>
          <a:blip r:embed="rId4"/>
          <a:srcRect b="11958"/>
          <a:stretch/>
        </p:blipFill>
        <p:spPr>
          <a:xfrm>
            <a:off x="3944746" y="2227110"/>
            <a:ext cx="10360408" cy="7540942"/>
          </a:xfrm>
          <a:prstGeom prst="rect">
            <a:avLst/>
          </a:prstGeom>
        </p:spPr>
      </p:pic>
    </p:spTree>
    <p:extLst>
      <p:ext uri="{BB962C8B-B14F-4D97-AF65-F5344CB8AC3E}">
        <p14:creationId xmlns:p14="http://schemas.microsoft.com/office/powerpoint/2010/main" val="41827631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97F2D-9F87-36CB-CDEA-B56164AB1BC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3745CE5-91C7-ECF2-FACD-13DFF59C55EB}"/>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61FBC26A-1433-56F1-9732-9C4522F1FE1C}"/>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67</a:t>
            </a:fld>
            <a:endParaRPr lang="en-US"/>
          </a:p>
        </p:txBody>
      </p:sp>
      <p:pic>
        <p:nvPicPr>
          <p:cNvPr id="2" name="Picture 2" descr="ScRNASeqSnap repository logo">
            <a:extLst>
              <a:ext uri="{FF2B5EF4-FFF2-40B4-BE49-F238E27FC236}">
                <a16:creationId xmlns:a16="http://schemas.microsoft.com/office/drawing/2014/main" id="{AAFBC124-3C23-B23A-1D39-C51EE761C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F29B77FB-6B97-5009-2FE0-32C7D413D25D}"/>
              </a:ext>
            </a:extLst>
          </p:cNvPr>
          <p:cNvGraphicFramePr>
            <a:graphicFrameLocks noGrp="1"/>
          </p:cNvGraphicFramePr>
          <p:nvPr>
            <p:extLst>
              <p:ext uri="{D42A27DB-BD31-4B8C-83A1-F6EECF244321}">
                <p14:modId xmlns:p14="http://schemas.microsoft.com/office/powerpoint/2010/main" val="4046840681"/>
              </p:ext>
            </p:extLst>
          </p:nvPr>
        </p:nvGraphicFramePr>
        <p:xfrm>
          <a:off x="1614521" y="3638473"/>
          <a:ext cx="14997953" cy="27127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6958352">
                  <a:extLst>
                    <a:ext uri="{9D8B030D-6E8A-4147-A177-3AD203B41FA5}">
                      <a16:colId xmlns:a16="http://schemas.microsoft.com/office/drawing/2014/main" val="4175033574"/>
                    </a:ext>
                  </a:extLst>
                </a:gridCol>
                <a:gridCol w="7668126">
                  <a:extLst>
                    <a:ext uri="{9D8B030D-6E8A-4147-A177-3AD203B41FA5}">
                      <a16:colId xmlns:a16="http://schemas.microsoft.com/office/drawing/2014/main" val="345869976"/>
                    </a:ext>
                  </a:extLst>
                </a:gridCol>
              </a:tblGrid>
              <a:tr h="418235">
                <a:tc>
                  <a:txBody>
                    <a:bodyPr/>
                    <a:lstStyle/>
                    <a:p>
                      <a:pPr algn="ctr"/>
                      <a:r>
                        <a:rPr lang="en-US" sz="32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rgbClr val="000000"/>
                          </a:solidFill>
                          <a:effectLst/>
                          <a:uLnTx/>
                          <a:uFillTx/>
                        </a:rPr>
                        <a:t>cell-types-annotation-</a:t>
                      </a:r>
                      <a:r>
                        <a:rPr kumimoji="0" lang="en-US" sz="3200" b="0" u="none" strike="noStrike" kern="1200" cap="none" spc="0" normalizeH="0" baseline="0" noProof="0" dirty="0" err="1">
                          <a:ln>
                            <a:noFill/>
                          </a:ln>
                          <a:solidFill>
                            <a:srgbClr val="000000"/>
                          </a:solidFill>
                          <a:effectLst/>
                          <a:uLnTx/>
                          <a:uFillTx/>
                        </a:rPr>
                        <a:t>SingleR</a:t>
                      </a:r>
                      <a:r>
                        <a:rPr kumimoji="0" lang="en-US" sz="3200" b="0" u="none" strike="noStrike" kern="1200" cap="none" spc="0" normalizeH="0" baseline="0" noProof="0" dirty="0">
                          <a:ln>
                            <a:noFill/>
                          </a:ln>
                          <a:solidFill>
                            <a:srgbClr val="000000"/>
                          </a:solidFill>
                          <a:effectLst/>
                          <a:uLnTx/>
                          <a:uFillTx/>
                        </a:rPr>
                        <a:t>-broad</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32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3200" b="0" i="0" u="none" strike="noStrike" kern="1200" cap="none" spc="0" normalizeH="0" baseline="0" noProof="0" dirty="0">
                          <a:ln>
                            <a:noFill/>
                          </a:ln>
                          <a:solidFill>
                            <a:srgbClr val="000000"/>
                          </a:solidFill>
                          <a:effectLst/>
                          <a:uLnTx/>
                          <a:uFillTx/>
                          <a:latin typeface="+mn-lt"/>
                          <a:ea typeface="+mn-ea"/>
                          <a:cs typeface="+mn-cs"/>
                        </a:rPr>
                        <a:t> and </a:t>
                      </a:r>
                      <a:r>
                        <a:rPr kumimoji="0" lang="en-US" sz="32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32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rgbClr val="000000"/>
                          </a:solidFill>
                          <a:effectLst/>
                          <a:uLnTx/>
                          <a:uFillTx/>
                        </a:rPr>
                        <a:t>cell-types-annotation-</a:t>
                      </a:r>
                      <a:r>
                        <a:rPr kumimoji="0" lang="en-US" sz="3200" b="0" u="none" strike="noStrike" kern="1200" cap="none" spc="0" normalizeH="0" baseline="0" noProof="0" dirty="0" err="1">
                          <a:ln>
                            <a:noFill/>
                          </a:ln>
                          <a:solidFill>
                            <a:srgbClr val="000000"/>
                          </a:solidFill>
                          <a:effectLst/>
                          <a:uLnTx/>
                          <a:uFillTx/>
                        </a:rPr>
                        <a:t>SingleR</a:t>
                      </a:r>
                      <a:r>
                        <a:rPr kumimoji="0" lang="en-US" sz="3200" b="0" u="none" strike="noStrike" kern="1200" cap="none" spc="0" normalizeH="0" baseline="0" noProof="0" dirty="0">
                          <a:ln>
                            <a:noFill/>
                          </a:ln>
                          <a:solidFill>
                            <a:srgbClr val="000000"/>
                          </a:solidFill>
                          <a:effectLst/>
                          <a:uLnTx/>
                          <a:uFillTx/>
                        </a:rPr>
                        <a:t>-fine</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32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3200" b="0" i="0" u="none" strike="noStrike" kern="1200" cap="none" spc="0" normalizeH="0" baseline="0" noProof="0" dirty="0">
                          <a:ln>
                            <a:noFill/>
                          </a:ln>
                          <a:solidFill>
                            <a:srgbClr val="000000"/>
                          </a:solidFill>
                          <a:effectLst/>
                          <a:uLnTx/>
                          <a:uFillTx/>
                          <a:latin typeface="+mn-lt"/>
                          <a:ea typeface="+mn-ea"/>
                          <a:cs typeface="+mn-cs"/>
                        </a:rPr>
                        <a:t> and </a:t>
                      </a:r>
                      <a:r>
                        <a:rPr kumimoji="0" lang="en-US" sz="32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32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pic>
        <p:nvPicPr>
          <p:cNvPr id="4" name="Picture 3" descr="Demo Royalty-Free Images, Stock Photos &amp; Pictures | Shutterstock">
            <a:extLst>
              <a:ext uri="{FF2B5EF4-FFF2-40B4-BE49-F238E27FC236}">
                <a16:creationId xmlns:a16="http://schemas.microsoft.com/office/drawing/2014/main" id="{6FDB0A7C-3D4A-BA35-7111-DC13CF48393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5512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527E8-A790-4A10-ABD8-D5C089B6096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DA8C910-895F-5038-5137-95DE0BCF3262}"/>
              </a:ext>
            </a:extLst>
          </p:cNvPr>
          <p:cNvSpPr>
            <a:spLocks noGrp="1"/>
          </p:cNvSpPr>
          <p:nvPr>
            <p:ph type="title"/>
          </p:nvPr>
        </p:nvSpPr>
        <p:spPr>
          <a:xfrm>
            <a:off x="685800" y="548641"/>
            <a:ext cx="16878300" cy="1402990"/>
          </a:xfrm>
        </p:spPr>
        <p:txBody>
          <a:bodyPr/>
          <a:lstStyle/>
          <a:p>
            <a:r>
              <a:rPr lang="en-US" sz="3600" dirty="0"/>
              <a:t>Next steps</a:t>
            </a:r>
          </a:p>
        </p:txBody>
      </p:sp>
      <p:sp>
        <p:nvSpPr>
          <p:cNvPr id="12" name="Slide Number Placeholder 3">
            <a:extLst>
              <a:ext uri="{FF2B5EF4-FFF2-40B4-BE49-F238E27FC236}">
                <a16:creationId xmlns:a16="http://schemas.microsoft.com/office/drawing/2014/main" id="{49EFD3D2-8D2E-42E7-C2EB-FB812816D60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68</a:t>
            </a:fld>
            <a:endParaRPr lang="en-US"/>
          </a:p>
        </p:txBody>
      </p:sp>
      <p:pic>
        <p:nvPicPr>
          <p:cNvPr id="2" name="Picture 2" descr="ScRNASeqSnap repository logo">
            <a:extLst>
              <a:ext uri="{FF2B5EF4-FFF2-40B4-BE49-F238E27FC236}">
                <a16:creationId xmlns:a16="http://schemas.microsoft.com/office/drawing/2014/main" id="{EC701A9A-57C7-9691-0DC0-17FF8AC35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A7298D-8428-FBB1-7DCB-44CC6583E15E}"/>
              </a:ext>
            </a:extLst>
          </p:cNvPr>
          <p:cNvSpPr txBox="1"/>
          <p:nvPr/>
        </p:nvSpPr>
        <p:spPr>
          <a:xfrm>
            <a:off x="1364472" y="2865715"/>
            <a:ext cx="13407595" cy="1699696"/>
          </a:xfrm>
          <a:prstGeom prst="rect">
            <a:avLst/>
          </a:prstGeom>
          <a:noFill/>
        </p:spPr>
        <p:txBody>
          <a:bodyPr wrap="square">
            <a:spAutoFit/>
          </a:bodyPr>
          <a:lstStyle/>
          <a:p>
            <a:pPr>
              <a:lnSpc>
                <a:spcPct val="150000"/>
              </a:lnSpc>
            </a:pPr>
            <a:r>
              <a:rPr lang="en-US" sz="2400" dirty="0"/>
              <a:t>🎉  </a:t>
            </a:r>
            <a:r>
              <a:rPr lang="en-US" sz="2400" b="1" dirty="0"/>
              <a:t>Testing phase: code review process</a:t>
            </a:r>
          </a:p>
          <a:p>
            <a:pPr>
              <a:lnSpc>
                <a:spcPct val="150000"/>
              </a:lnSpc>
            </a:pPr>
            <a:r>
              <a:rPr lang="en-US" sz="2400" dirty="0"/>
              <a:t>🐛  Validation phase: Use another one (or more) datasets for validation purposes and fixing bugs</a:t>
            </a:r>
          </a:p>
          <a:p>
            <a:pPr>
              <a:lnSpc>
                <a:spcPct val="150000"/>
              </a:lnSpc>
            </a:pPr>
            <a:r>
              <a:rPr lang="en-US" sz="2400" dirty="0"/>
              <a:t>🚀  Launching!</a:t>
            </a:r>
          </a:p>
        </p:txBody>
      </p:sp>
    </p:spTree>
    <p:extLst>
      <p:ext uri="{BB962C8B-B14F-4D97-AF65-F5344CB8AC3E}">
        <p14:creationId xmlns:p14="http://schemas.microsoft.com/office/powerpoint/2010/main" val="41473346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2DA40-D1D3-6A9B-0C58-EE950C5BFF0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E32978FD-F0DE-2AD2-6D4C-65AA3C519BD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69</a:t>
            </a:fld>
            <a:endParaRPr lang="en-US"/>
          </a:p>
        </p:txBody>
      </p:sp>
      <p:pic>
        <p:nvPicPr>
          <p:cNvPr id="2" name="Picture 2" descr="ScRNASeqSnap repository logo">
            <a:extLst>
              <a:ext uri="{FF2B5EF4-FFF2-40B4-BE49-F238E27FC236}">
                <a16:creationId xmlns:a16="http://schemas.microsoft.com/office/drawing/2014/main" id="{B7E3A5A5-E2E0-F871-F03C-08A34B1E2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9132EF-CCA9-06DA-C284-1F5A72D8D6E9}"/>
              </a:ext>
            </a:extLst>
          </p:cNvPr>
          <p:cNvSpPr txBox="1"/>
          <p:nvPr/>
        </p:nvSpPr>
        <p:spPr>
          <a:xfrm>
            <a:off x="1150160" y="2712636"/>
            <a:ext cx="12937862" cy="3901837"/>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sz="2400" dirty="0"/>
              <a:t>`clone-phylogeny-analysis` module</a:t>
            </a:r>
          </a:p>
          <a:p>
            <a:pPr marL="914400" lvl="1" indent="-457200">
              <a:lnSpc>
                <a:spcPct val="150000"/>
              </a:lnSpc>
              <a:buFont typeface="Arial" panose="020B0604020202020204" pitchFamily="34" charset="0"/>
              <a:buChar char="•"/>
            </a:pPr>
            <a:r>
              <a:rPr lang="en-US" sz="2400" dirty="0"/>
              <a:t>`infer-tumor-microenvironment-analysis` module</a:t>
            </a:r>
          </a:p>
          <a:p>
            <a:pPr marL="914400" lvl="1" indent="-457200">
              <a:lnSpc>
                <a:spcPct val="150000"/>
              </a:lnSpc>
              <a:buFont typeface="Arial" panose="020B0604020202020204" pitchFamily="34" charset="0"/>
              <a:buChar char="•"/>
            </a:pPr>
            <a:r>
              <a:rPr lang="en-US" sz="2400" dirty="0"/>
              <a:t>`differential-expression-analysis` module</a:t>
            </a:r>
          </a:p>
          <a:p>
            <a:pPr marL="914400" lvl="1" indent="-457200">
              <a:lnSpc>
                <a:spcPct val="150000"/>
              </a:lnSpc>
              <a:buFont typeface="Arial" panose="020B0604020202020204" pitchFamily="34" charset="0"/>
              <a:buChar char="•"/>
            </a:pPr>
            <a:r>
              <a:rPr lang="en-US" sz="2400" dirty="0"/>
              <a:t>`trajectories-</a:t>
            </a:r>
            <a:r>
              <a:rPr lang="en-US" sz="2400" dirty="0" err="1"/>
              <a:t>pseudotime</a:t>
            </a:r>
            <a:r>
              <a:rPr lang="en-US" sz="2400" dirty="0"/>
              <a:t>-analysis` module</a:t>
            </a:r>
          </a:p>
          <a:p>
            <a:pPr marL="914400" lvl="1" indent="-457200">
              <a:lnSpc>
                <a:spcPct val="150000"/>
              </a:lnSpc>
              <a:buFont typeface="Arial" panose="020B0604020202020204" pitchFamily="34" charset="0"/>
              <a:buChar char="•"/>
            </a:pPr>
            <a:r>
              <a:rPr lang="en-US" sz="2400" dirty="0"/>
              <a:t>`</a:t>
            </a:r>
            <a:r>
              <a:rPr lang="en-US" sz="2400" dirty="0" err="1"/>
              <a:t>rna</a:t>
            </a:r>
            <a:r>
              <a:rPr lang="en-US" sz="2400" dirty="0"/>
              <a:t>-velocity-analysis` module</a:t>
            </a:r>
          </a:p>
          <a:p>
            <a:pPr marL="914400" lvl="1" indent="-457200">
              <a:lnSpc>
                <a:spcPct val="150000"/>
              </a:lnSpc>
              <a:buFont typeface="Arial" panose="020B0604020202020204" pitchFamily="34" charset="0"/>
              <a:buChar char="•"/>
            </a:pPr>
            <a:r>
              <a:rPr lang="en-US" sz="2400" dirty="0"/>
              <a:t>`cell-types-annotation` module: using custom atlas reference or gene signature score</a:t>
            </a:r>
          </a:p>
          <a:p>
            <a:pPr marL="914400" lvl="1" indent="-457200">
              <a:lnSpc>
                <a:spcPct val="150000"/>
              </a:lnSpc>
              <a:buFont typeface="Arial" panose="020B0604020202020204" pitchFamily="34" charset="0"/>
              <a:buChar char="•"/>
            </a:pPr>
            <a:r>
              <a:rPr lang="en-US" sz="2400" dirty="0"/>
              <a:t>R shiny app</a:t>
            </a:r>
          </a:p>
        </p:txBody>
      </p:sp>
      <p:sp>
        <p:nvSpPr>
          <p:cNvPr id="7" name="Title 1">
            <a:extLst>
              <a:ext uri="{FF2B5EF4-FFF2-40B4-BE49-F238E27FC236}">
                <a16:creationId xmlns:a16="http://schemas.microsoft.com/office/drawing/2014/main" id="{2365EAB8-5F0E-2BFD-12B5-C9F8820E6967}"/>
              </a:ext>
            </a:extLst>
          </p:cNvPr>
          <p:cNvSpPr txBox="1">
            <a:spLocks/>
          </p:cNvSpPr>
          <p:nvPr/>
        </p:nvSpPr>
        <p:spPr>
          <a:xfrm>
            <a:off x="685800" y="548641"/>
            <a:ext cx="16878300" cy="1402990"/>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3600" dirty="0"/>
              <a:t>Future analysis modules</a:t>
            </a:r>
          </a:p>
        </p:txBody>
      </p:sp>
    </p:spTree>
    <p:extLst>
      <p:ext uri="{BB962C8B-B14F-4D97-AF65-F5344CB8AC3E}">
        <p14:creationId xmlns:p14="http://schemas.microsoft.com/office/powerpoint/2010/main" val="2534424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4ADFE-D1B7-209F-5789-6055AC83804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A2B874A-8EEA-F994-31EF-4D8210920DC2}"/>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D89A6D91-C270-F1B9-8C0C-55698B57A35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7</a:t>
            </a:fld>
            <a:endParaRPr lang="en-US"/>
          </a:p>
        </p:txBody>
      </p:sp>
      <p:pic>
        <p:nvPicPr>
          <p:cNvPr id="2" name="Picture 2" descr="ScRNASeqSnap repository logo">
            <a:extLst>
              <a:ext uri="{FF2B5EF4-FFF2-40B4-BE49-F238E27FC236}">
                <a16:creationId xmlns:a16="http://schemas.microsoft.com/office/drawing/2014/main" id="{8988DAF9-122C-0048-8470-6A83A08E5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0078884C-4005-BC33-7DA9-841EFA78EF79}"/>
              </a:ext>
            </a:extLst>
          </p:cNvPr>
          <p:cNvPicPr>
            <a:picLocks noChangeAspect="1"/>
          </p:cNvPicPr>
          <p:nvPr/>
        </p:nvPicPr>
        <p:blipFill>
          <a:blip r:embed="rId4"/>
          <a:srcRect b="2006"/>
          <a:stretch/>
        </p:blipFill>
        <p:spPr>
          <a:xfrm>
            <a:off x="5984538" y="2180231"/>
            <a:ext cx="6804361" cy="7389342"/>
          </a:xfrm>
          <a:prstGeom prst="rect">
            <a:avLst/>
          </a:prstGeom>
        </p:spPr>
      </p:pic>
    </p:spTree>
    <p:extLst>
      <p:ext uri="{BB962C8B-B14F-4D97-AF65-F5344CB8AC3E}">
        <p14:creationId xmlns:p14="http://schemas.microsoft.com/office/powerpoint/2010/main" val="12504742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4" y="2565499"/>
            <a:ext cx="10991774" cy="2578001"/>
          </a:xfrm>
        </p:spPr>
        <p:txBody>
          <a:bodyPr/>
          <a:lstStyle/>
          <a:p>
            <a:r>
              <a:rPr lang="en-US" sz="2400" i="0" u="none" strike="noStrike" dirty="0">
                <a:solidFill>
                  <a:schemeClr val="tx1"/>
                </a:solidFill>
                <a:effectLst/>
                <a:hlinkClick r:id="rId3"/>
              </a:rPr>
              <a:t>Automation and Reproducibility in Computational Biology</a:t>
            </a:r>
            <a:endParaRPr lang="en-US" sz="2400" i="0" u="none" strike="noStrike" dirty="0">
              <a:solidFill>
                <a:schemeClr val="tx1"/>
              </a:solidFill>
              <a:effectLst/>
            </a:endParaRPr>
          </a:p>
          <a:p>
            <a:r>
              <a:rPr lang="en-US" sz="2400" i="0" u="none" strike="noStrike" dirty="0">
                <a:solidFill>
                  <a:schemeClr val="tx1"/>
                </a:solidFill>
                <a:effectLst/>
                <a:hlinkClick r:id="rId4"/>
              </a:rPr>
              <a:t>Documentation and Usability</a:t>
            </a:r>
            <a:endParaRPr lang="en-US" sz="2400" i="0" u="none" strike="noStrike" dirty="0">
              <a:solidFill>
                <a:schemeClr val="tx1"/>
              </a:solidFill>
              <a:effectLst/>
            </a:endParaRPr>
          </a:p>
          <a:p>
            <a:r>
              <a:rPr lang="en-US" sz="2400" i="0" u="none" strike="noStrike" dirty="0">
                <a:solidFill>
                  <a:schemeClr val="tx1"/>
                </a:solidFill>
                <a:effectLst/>
                <a:hlinkClick r:id="rId5"/>
              </a:rPr>
              <a:t>GitHub Docs</a:t>
            </a:r>
            <a:endParaRPr lang="en-US" sz="2400" dirty="0">
              <a:solidFill>
                <a:schemeClr val="tx1"/>
              </a:solidFill>
            </a:endParaRPr>
          </a:p>
          <a:p>
            <a:r>
              <a:rPr lang="en-US" sz="2400" i="0" u="none" strike="noStrike" dirty="0">
                <a:solidFill>
                  <a:schemeClr val="tx1"/>
                </a:solidFill>
                <a:effectLst/>
                <a:hlinkClick r:id="rId6"/>
              </a:rPr>
              <a:t>Docker for beginners</a:t>
            </a:r>
            <a:endParaRPr lang="en-US" sz="2400" i="0" u="none" strike="noStrike" dirty="0">
              <a:solidFill>
                <a:schemeClr val="tx1"/>
              </a:solidFill>
              <a:effectLst/>
            </a:endParaRPr>
          </a:p>
          <a:p>
            <a:r>
              <a:rPr lang="en-US" sz="2400" i="0" u="none" strike="noStrike" dirty="0">
                <a:solidFill>
                  <a:schemeClr val="tx1"/>
                </a:solidFill>
                <a:effectLst/>
                <a:hlinkClick r:id="rId7"/>
              </a:rPr>
              <a:t>Docker for Data Scientists</a:t>
            </a:r>
            <a:endParaRPr lang="en-US" sz="2400" i="0" u="none" strike="noStrike" dirty="0">
              <a:solidFill>
                <a:schemeClr val="tx1"/>
              </a:solidFill>
              <a:effectLst/>
            </a:endParaRPr>
          </a:p>
          <a:p>
            <a:endParaRPr lang="en-US" sz="2400" i="0" u="none" strike="noStrike" dirty="0">
              <a:solidFill>
                <a:schemeClr val="tx1"/>
              </a:solidFill>
              <a:effectLst/>
            </a:endParaRP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70</a:t>
            </a:fld>
            <a:endParaRPr lang="en-US"/>
          </a:p>
        </p:txBody>
      </p:sp>
      <p:sp>
        <p:nvSpPr>
          <p:cNvPr id="5" name="Title 1">
            <a:extLst>
              <a:ext uri="{FF2B5EF4-FFF2-40B4-BE49-F238E27FC236}">
                <a16:creationId xmlns:a16="http://schemas.microsoft.com/office/drawing/2014/main" id="{03580374-F4D4-AEE3-DF8D-534038976F21}"/>
              </a:ext>
            </a:extLst>
          </p:cNvPr>
          <p:cNvSpPr>
            <a:spLocks noGrp="1"/>
          </p:cNvSpPr>
          <p:nvPr>
            <p:ph type="title"/>
          </p:nvPr>
        </p:nvSpPr>
        <p:spPr>
          <a:xfrm>
            <a:off x="685800" y="548641"/>
            <a:ext cx="16878300" cy="1402990"/>
          </a:xfrm>
        </p:spPr>
        <p:txBody>
          <a:bodyPr/>
          <a:lstStyle/>
          <a:p>
            <a:r>
              <a:rPr lang="en-US" sz="3600" dirty="0"/>
              <a:t>More resources 🎉</a:t>
            </a:r>
          </a:p>
        </p:txBody>
      </p:sp>
      <p:sp>
        <p:nvSpPr>
          <p:cNvPr id="3" name="TextBox 2">
            <a:extLst>
              <a:ext uri="{FF2B5EF4-FFF2-40B4-BE49-F238E27FC236}">
                <a16:creationId xmlns:a16="http://schemas.microsoft.com/office/drawing/2014/main" id="{2352AACB-3495-EDE3-A0BE-08DAC1D08B4C}"/>
              </a:ext>
            </a:extLst>
          </p:cNvPr>
          <p:cNvSpPr txBox="1"/>
          <p:nvPr/>
        </p:nvSpPr>
        <p:spPr>
          <a:xfrm>
            <a:off x="14121990" y="9208168"/>
            <a:ext cx="3942346" cy="369332"/>
          </a:xfrm>
          <a:prstGeom prst="rect">
            <a:avLst/>
          </a:prstGeom>
          <a:noFill/>
        </p:spPr>
        <p:txBody>
          <a:bodyPr wrap="square">
            <a:spAutoFit/>
          </a:bodyPr>
          <a:lstStyle/>
          <a:p>
            <a:pPr algn="r"/>
            <a:r>
              <a:rPr lang="en-US" sz="1800" i="0" u="none" strike="noStrike" dirty="0">
                <a:solidFill>
                  <a:schemeClr val="tx1"/>
                </a:solidFill>
                <a:effectLst/>
                <a:hlinkClick r:id="rId8"/>
              </a:rPr>
              <a:t>./resources/links-to-</a:t>
            </a:r>
            <a:r>
              <a:rPr lang="en-US" sz="1800" i="0" u="none" strike="noStrike" dirty="0" err="1">
                <a:solidFill>
                  <a:schemeClr val="tx1"/>
                </a:solidFill>
                <a:effectLst/>
                <a:hlinkClick r:id="rId8"/>
              </a:rPr>
              <a:t>resources.md</a:t>
            </a:r>
            <a:endParaRPr lang="en-US" sz="1800" i="0" u="none" strike="noStrike" dirty="0">
              <a:solidFill>
                <a:schemeClr val="tx1"/>
              </a:solidFill>
              <a:effectLst/>
            </a:endParaRPr>
          </a:p>
        </p:txBody>
      </p:sp>
    </p:spTree>
    <p:extLst>
      <p:ext uri="{BB962C8B-B14F-4D97-AF65-F5344CB8AC3E}">
        <p14:creationId xmlns:p14="http://schemas.microsoft.com/office/powerpoint/2010/main" val="26403099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C59F0C-5B5E-352C-12E8-CB2D8C9F06D1}"/>
            </a:ext>
          </a:extLst>
        </p:cNvPr>
        <p:cNvGrpSpPr/>
        <p:nvPr/>
      </p:nvGrpSpPr>
      <p:grpSpPr>
        <a:xfrm>
          <a:off x="0" y="0"/>
          <a:ext cx="0" cy="0"/>
          <a:chOff x="0" y="0"/>
          <a:chExt cx="0" cy="0"/>
        </a:xfrm>
      </p:grpSpPr>
      <p:pic>
        <p:nvPicPr>
          <p:cNvPr id="2" name="Picture 8" descr="13,000+ Animal Asking Question Stock Photos, Pictures &amp; Royalty-Free Images  - iStock | Animal raising hand">
            <a:extLst>
              <a:ext uri="{FF2B5EF4-FFF2-40B4-BE49-F238E27FC236}">
                <a16:creationId xmlns:a16="http://schemas.microsoft.com/office/drawing/2014/main" id="{B94A2386-2A50-0621-D586-8486206E4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753"/>
          <a:stretch/>
        </p:blipFill>
        <p:spPr bwMode="auto">
          <a:xfrm>
            <a:off x="2227029" y="1485900"/>
            <a:ext cx="13833943" cy="7315200"/>
          </a:xfrm>
          <a:prstGeom prst="rect">
            <a:avLst/>
          </a:prstGeom>
          <a:solidFill>
            <a:srgbClr val="FFFFFF"/>
          </a:solidFill>
        </p:spPr>
      </p:pic>
      <p:sp>
        <p:nvSpPr>
          <p:cNvPr id="4" name="Slide Number Placeholder 3" hidden="1">
            <a:extLst>
              <a:ext uri="{FF2B5EF4-FFF2-40B4-BE49-F238E27FC236}">
                <a16:creationId xmlns:a16="http://schemas.microsoft.com/office/drawing/2014/main" id="{493EED0A-4173-777B-8216-16721D509F83}"/>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71</a:t>
            </a:fld>
            <a:endParaRPr lang="en-US"/>
          </a:p>
        </p:txBody>
      </p:sp>
    </p:spTree>
    <p:extLst>
      <p:ext uri="{BB962C8B-B14F-4D97-AF65-F5344CB8AC3E}">
        <p14:creationId xmlns:p14="http://schemas.microsoft.com/office/powerpoint/2010/main" val="16771764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6A4AF03-9107-5CD7-07D0-DE7CBBFF8604}"/>
            </a:ext>
          </a:extLst>
        </p:cNvPr>
        <p:cNvGrpSpPr/>
        <p:nvPr/>
      </p:nvGrpSpPr>
      <p:grpSpPr>
        <a:xfrm>
          <a:off x="0" y="0"/>
          <a:ext cx="0" cy="0"/>
          <a:chOff x="0" y="0"/>
          <a:chExt cx="0" cy="0"/>
        </a:xfrm>
      </p:grpSpPr>
      <p:pic>
        <p:nvPicPr>
          <p:cNvPr id="7178" name="Picture 10" descr="Demo Royalty-Free Images, Stock Photos &amp; Pictures | Shutterstock">
            <a:extLst>
              <a:ext uri="{FF2B5EF4-FFF2-40B4-BE49-F238E27FC236}">
                <a16:creationId xmlns:a16="http://schemas.microsoft.com/office/drawing/2014/main" id="{4A64A8D4-8AAA-DCFF-6882-7B1A2FB156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785" b="2939"/>
          <a:stretch/>
        </p:blipFill>
        <p:spPr bwMode="auto">
          <a:xfrm>
            <a:off x="20" y="10"/>
            <a:ext cx="18287980" cy="9677389"/>
          </a:xfrm>
          <a:prstGeom prst="rect">
            <a:avLst/>
          </a:prstGeom>
          <a:solidFill>
            <a:srgbClr val="FFFFFF"/>
          </a:solidFill>
        </p:spPr>
      </p:pic>
      <p:sp>
        <p:nvSpPr>
          <p:cNvPr id="7" name="TextBox 6">
            <a:extLst>
              <a:ext uri="{FF2B5EF4-FFF2-40B4-BE49-F238E27FC236}">
                <a16:creationId xmlns:a16="http://schemas.microsoft.com/office/drawing/2014/main" id="{1577C0E5-3069-FD13-B4A3-12A81CC3BA86}"/>
              </a:ext>
            </a:extLst>
          </p:cNvPr>
          <p:cNvSpPr txBox="1"/>
          <p:nvPr/>
        </p:nvSpPr>
        <p:spPr>
          <a:xfrm>
            <a:off x="157197" y="9789037"/>
            <a:ext cx="4014754" cy="369332"/>
          </a:xfrm>
          <a:prstGeom prst="rect">
            <a:avLst/>
          </a:prstGeom>
          <a:noFill/>
        </p:spPr>
        <p:txBody>
          <a:bodyPr wrap="square" rtlCol="0">
            <a:spAutoFit/>
          </a:bodyPr>
          <a:lstStyle/>
          <a:p>
            <a:r>
              <a:rPr lang="en-US" dirty="0">
                <a:solidFill>
                  <a:schemeClr val="bg1"/>
                </a:solidFill>
              </a:rPr>
              <a:t>* Downstream analyses modules</a:t>
            </a:r>
          </a:p>
        </p:txBody>
      </p:sp>
    </p:spTree>
    <p:extLst>
      <p:ext uri="{BB962C8B-B14F-4D97-AF65-F5344CB8AC3E}">
        <p14:creationId xmlns:p14="http://schemas.microsoft.com/office/powerpoint/2010/main" val="13128838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717F1-92EE-FFCB-D031-D85D9CDEB313}"/>
            </a:ext>
          </a:extLst>
        </p:cNvPr>
        <p:cNvGrpSpPr/>
        <p:nvPr/>
      </p:nvGrpSpPr>
      <p:grpSpPr>
        <a:xfrm>
          <a:off x="0" y="0"/>
          <a:ext cx="0" cy="0"/>
          <a:chOff x="0" y="0"/>
          <a:chExt cx="0" cy="0"/>
        </a:xfrm>
      </p:grpSpPr>
      <p:pic>
        <p:nvPicPr>
          <p:cNvPr id="7178" name="Picture 10" descr="Demo Royalty-Free Images, Stock Photos &amp; Pictures | Shutterstock">
            <a:extLst>
              <a:ext uri="{FF2B5EF4-FFF2-40B4-BE49-F238E27FC236}">
                <a16:creationId xmlns:a16="http://schemas.microsoft.com/office/drawing/2014/main" id="{CE76A3B8-0698-2B9B-F98F-3BE5F6238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785" b="2939"/>
          <a:stretch/>
        </p:blipFill>
        <p:spPr bwMode="auto">
          <a:xfrm>
            <a:off x="20" y="10"/>
            <a:ext cx="18287980" cy="9677389"/>
          </a:xfrm>
          <a:prstGeom prst="rect">
            <a:avLst/>
          </a:prstGeom>
          <a:solidFill>
            <a:srgbClr val="FFFFFF"/>
          </a:solidFill>
        </p:spPr>
      </p:pic>
    </p:spTree>
    <p:extLst>
      <p:ext uri="{BB962C8B-B14F-4D97-AF65-F5344CB8AC3E}">
        <p14:creationId xmlns:p14="http://schemas.microsoft.com/office/powerpoint/2010/main" val="590552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Ask me questions </a:t>
            </a:r>
            <a:r>
              <a:rPr lang="en-US" sz="4000" b="0" i="0" dirty="0">
                <a:effectLst/>
                <a:latin typeface="ui-sans-serif"/>
              </a:rPr>
              <a:t>😀</a:t>
            </a:r>
            <a:endParaRPr lang="en-US" sz="4000" dirty="0"/>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74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effectLst/>
              </a:rPr>
              <a:t>..</a:t>
            </a:r>
          </a:p>
        </p:txBody>
      </p:sp>
      <p:grpSp>
        <p:nvGrpSpPr>
          <p:cNvPr id="7" name="Group 6">
            <a:extLst>
              <a:ext uri="{FF2B5EF4-FFF2-40B4-BE49-F238E27FC236}">
                <a16:creationId xmlns:a16="http://schemas.microsoft.com/office/drawing/2014/main" id="{84B0050A-7B56-7C59-F924-D58D0061F54A}"/>
              </a:ext>
            </a:extLst>
          </p:cNvPr>
          <p:cNvGrpSpPr/>
          <p:nvPr/>
        </p:nvGrpSpPr>
        <p:grpSpPr>
          <a:xfrm>
            <a:off x="2294169" y="3573021"/>
            <a:ext cx="4383701" cy="5277110"/>
            <a:chOff x="12117674" y="3849650"/>
            <a:chExt cx="4383701" cy="5277110"/>
          </a:xfrm>
        </p:grpSpPr>
        <p:grpSp>
          <p:nvGrpSpPr>
            <p:cNvPr id="8" name="Group 7">
              <a:extLst>
                <a:ext uri="{FF2B5EF4-FFF2-40B4-BE49-F238E27FC236}">
                  <a16:creationId xmlns:a16="http://schemas.microsoft.com/office/drawing/2014/main" id="{FE7D57D3-5773-E463-092F-ACD71E758BED}"/>
                </a:ext>
              </a:extLst>
            </p:cNvPr>
            <p:cNvGrpSpPr/>
            <p:nvPr/>
          </p:nvGrpSpPr>
          <p:grpSpPr>
            <a:xfrm>
              <a:off x="12117674" y="3849650"/>
              <a:ext cx="4383701" cy="4701191"/>
              <a:chOff x="5346065" y="3556065"/>
              <a:chExt cx="4383701" cy="470119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574" y="3556065"/>
                <a:ext cx="4053598" cy="28983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346065" y="6502930"/>
                <a:ext cx="4383701" cy="1754326"/>
              </a:xfrm>
              <a:prstGeom prst="rect">
                <a:avLst/>
              </a:prstGeom>
              <a:noFill/>
            </p:spPr>
            <p:txBody>
              <a:bodyPr wrap="none" rtlCol="0">
                <a:spAutoFit/>
              </a:bodyPr>
              <a:lstStyle/>
              <a:p>
                <a:pPr algn="ctr"/>
                <a:r>
                  <a:rPr lang="en-US" b="1" i="0" dirty="0">
                    <a:solidFill>
                      <a:srgbClr val="474C55"/>
                    </a:solidFill>
                    <a:effectLst/>
                    <a:latin typeface="Roboto" panose="02000000000000000000" pitchFamily="2" charset="0"/>
                  </a:rPr>
                  <a:t>Tonia</a:t>
                </a:r>
              </a:p>
              <a:p>
                <a:pPr algn="ctr"/>
                <a:r>
                  <a:rPr lang="en-US" b="1" i="0" dirty="0">
                    <a:solidFill>
                      <a:srgbClr val="474C55"/>
                    </a:solidFill>
                    <a:effectLst/>
                    <a:latin typeface="Roboto" panose="02000000000000000000" pitchFamily="2" charset="0"/>
                  </a:rPr>
                  <a:t>Antonia Chroni, PhD</a:t>
                </a:r>
              </a:p>
              <a:p>
                <a:pPr algn="ctr" rtl="0">
                  <a:spcBef>
                    <a:spcPts val="0"/>
                  </a:spcBef>
                  <a:spcAft>
                    <a:spcPts val="0"/>
                  </a:spcAft>
                </a:pPr>
                <a:r>
                  <a:rPr lang="en-US" sz="1800" i="0" u="none" strike="noStrike" dirty="0">
                    <a:effectLst/>
                  </a:rPr>
                  <a:t>she/her/hers</a:t>
                </a:r>
                <a:endParaRPr lang="en-US" dirty="0">
                  <a:effectLst/>
                </a:endParaRPr>
              </a:p>
              <a:p>
                <a:endParaRPr lang="en-US" b="1" i="0" dirty="0">
                  <a:solidFill>
                    <a:srgbClr val="474C55"/>
                  </a:solidFill>
                  <a:effectLst/>
                  <a:latin typeface="Roboto" panose="02000000000000000000" pitchFamily="2" charset="0"/>
                </a:endParaRPr>
              </a:p>
              <a:p>
                <a:pPr marL="0" indent="0" algn="ctr">
                  <a:lnSpc>
                    <a:spcPct val="100000"/>
                  </a:lnSpc>
                  <a:spcBef>
                    <a:spcPts val="0"/>
                  </a:spcBef>
                  <a:buNone/>
                </a:pPr>
                <a:r>
                  <a:rPr lang="en-US" dirty="0"/>
                  <a:t>Senior Bioinformatics Research Scientist</a:t>
                </a:r>
              </a:p>
              <a:p>
                <a:pPr marL="0" indent="0" algn="ctr">
                  <a:lnSpc>
                    <a:spcPct val="100000"/>
                  </a:lnSpc>
                  <a:spcBef>
                    <a:spcPts val="0"/>
                  </a:spcBef>
                  <a:buNone/>
                </a:pPr>
                <a:r>
                  <a:rPr lang="en-US" dirty="0"/>
                  <a:t>New York, New York</a:t>
                </a:r>
              </a:p>
            </p:txBody>
          </p:sp>
        </p:grpSp>
        <p:sp>
          <p:nvSpPr>
            <p:cNvPr id="18" name="TextBox 17">
              <a:extLst>
                <a:ext uri="{FF2B5EF4-FFF2-40B4-BE49-F238E27FC236}">
                  <a16:creationId xmlns:a16="http://schemas.microsoft.com/office/drawing/2014/main" id="{E9DC1029-A6B0-7F06-FDB8-988ADDDF587A}"/>
                </a:ext>
              </a:extLst>
            </p:cNvPr>
            <p:cNvSpPr txBox="1"/>
            <p:nvPr/>
          </p:nvSpPr>
          <p:spPr>
            <a:xfrm>
              <a:off x="12543748" y="8757428"/>
              <a:ext cx="3531552" cy="369332"/>
            </a:xfrm>
            <a:prstGeom prst="rect">
              <a:avLst/>
            </a:prstGeom>
            <a:noFill/>
          </p:spPr>
          <p:txBody>
            <a:bodyPr wrap="square">
              <a:spAutoFit/>
            </a:bodyPr>
            <a:lstStyle/>
            <a:p>
              <a:pPr algn="ctr"/>
              <a:r>
                <a:rPr lang="en-US" sz="1800" dirty="0">
                  <a:solidFill>
                    <a:schemeClr val="tx1">
                      <a:lumMod val="75000"/>
                      <a:lumOff val="25000"/>
                    </a:schemeClr>
                  </a:solidFill>
                </a:rPr>
                <a:t>@</a:t>
              </a:r>
              <a:r>
                <a:rPr lang="en-US" b="1" i="0" dirty="0" err="1">
                  <a:solidFill>
                    <a:schemeClr val="tx1">
                      <a:lumMod val="75000"/>
                      <a:lumOff val="25000"/>
                    </a:schemeClr>
                  </a:solidFill>
                  <a:effectLst/>
                  <a:latin typeface="-apple-system"/>
                </a:rPr>
                <a:t>AntoniaChroni</a:t>
              </a:r>
              <a:endParaRPr lang="en-US" b="1" i="0" dirty="0">
                <a:solidFill>
                  <a:schemeClr val="tx1">
                    <a:lumMod val="75000"/>
                    <a:lumOff val="25000"/>
                  </a:schemeClr>
                </a:solidFill>
                <a:effectLst/>
                <a:latin typeface="-apple-system"/>
              </a:endParaRPr>
            </a:p>
          </p:txBody>
        </p:sp>
      </p:grpSp>
      <p:sp>
        <p:nvSpPr>
          <p:cNvPr id="2" name="Rounded Rectangle 1">
            <a:extLst>
              <a:ext uri="{FF2B5EF4-FFF2-40B4-BE49-F238E27FC236}">
                <a16:creationId xmlns:a16="http://schemas.microsoft.com/office/drawing/2014/main" id="{162EE242-0D44-B28C-CD9F-D5C3E5BEE826}"/>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a black background&#10;&#10;Description automatically generated">
            <a:extLst>
              <a:ext uri="{FF2B5EF4-FFF2-40B4-BE49-F238E27FC236}">
                <a16:creationId xmlns:a16="http://schemas.microsoft.com/office/drawing/2014/main" id="{65C526A2-0DCA-6391-1800-9A69CF6BBA98}"/>
              </a:ext>
            </a:extLst>
          </p:cNvPr>
          <p:cNvPicPr>
            <a:picLocks noChangeAspect="1"/>
          </p:cNvPicPr>
          <p:nvPr/>
        </p:nvPicPr>
        <p:blipFill>
          <a:blip r:embed="rId4"/>
          <a:stretch>
            <a:fillRect/>
          </a:stretch>
        </p:blipFill>
        <p:spPr>
          <a:xfrm>
            <a:off x="16559365" y="253433"/>
            <a:ext cx="800814" cy="873862"/>
          </a:xfrm>
          <a:prstGeom prst="rect">
            <a:avLst/>
          </a:prstGeom>
        </p:spPr>
      </p:pic>
      <p:pic>
        <p:nvPicPr>
          <p:cNvPr id="5" name="Picture 2" descr="GitHub Logo, Git Hub Icon With Text On White and Black ...">
            <a:extLst>
              <a:ext uri="{FF2B5EF4-FFF2-40B4-BE49-F238E27FC236}">
                <a16:creationId xmlns:a16="http://schemas.microsoft.com/office/drawing/2014/main" id="{A95DFB30-142A-B409-3807-A65FB96A52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a:extLst>
              <a:ext uri="{FF2B5EF4-FFF2-40B4-BE49-F238E27FC236}">
                <a16:creationId xmlns:a16="http://schemas.microsoft.com/office/drawing/2014/main" id="{38A6516C-3CA5-C3A3-6413-82BB5CE02D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7715" y="8380994"/>
            <a:ext cx="517787" cy="520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13,000+ Animal Asking Question Stock Photos, Pictures &amp; Royalty-Free Images  - iStock | Animal raising hand">
            <a:extLst>
              <a:ext uri="{FF2B5EF4-FFF2-40B4-BE49-F238E27FC236}">
                <a16:creationId xmlns:a16="http://schemas.microsoft.com/office/drawing/2014/main" id="{710C4BFF-CD36-5B46-95C1-C6DFC22BC7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9648" y="3114624"/>
            <a:ext cx="8275084" cy="490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665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83299-1B0B-DF21-CF2C-9EAD41DD5FC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0B9E4FA-4959-E781-1BDB-BF4DC48FDDE1}"/>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BA227E74-9336-D257-61FC-9BB9805A535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8</a:t>
            </a:fld>
            <a:endParaRPr lang="en-US"/>
          </a:p>
        </p:txBody>
      </p:sp>
      <p:pic>
        <p:nvPicPr>
          <p:cNvPr id="2" name="Picture 2" descr="ScRNASeqSnap repository logo">
            <a:extLst>
              <a:ext uri="{FF2B5EF4-FFF2-40B4-BE49-F238E27FC236}">
                <a16:creationId xmlns:a16="http://schemas.microsoft.com/office/drawing/2014/main" id="{7065BCF3-0D7C-DA02-749A-B7548AB26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D62521DB-549F-2BF2-732A-68FA3E8CFA84}"/>
              </a:ext>
            </a:extLst>
          </p:cNvPr>
          <p:cNvPicPr>
            <a:picLocks noChangeAspect="1"/>
          </p:cNvPicPr>
          <p:nvPr/>
        </p:nvPicPr>
        <p:blipFill>
          <a:blip r:embed="rId4"/>
          <a:srcRect b="2006"/>
          <a:stretch/>
        </p:blipFill>
        <p:spPr>
          <a:xfrm>
            <a:off x="5984538" y="2180231"/>
            <a:ext cx="6804361" cy="7389342"/>
          </a:xfrm>
          <a:prstGeom prst="rect">
            <a:avLst/>
          </a:prstGeom>
        </p:spPr>
      </p:pic>
      <p:sp>
        <p:nvSpPr>
          <p:cNvPr id="3" name="Rounded Rectangle 2">
            <a:extLst>
              <a:ext uri="{FF2B5EF4-FFF2-40B4-BE49-F238E27FC236}">
                <a16:creationId xmlns:a16="http://schemas.microsoft.com/office/drawing/2014/main" id="{601DA0E3-0197-62D7-B865-00C03B0A3D8E}"/>
              </a:ext>
            </a:extLst>
          </p:cNvPr>
          <p:cNvSpPr/>
          <p:nvPr/>
        </p:nvSpPr>
        <p:spPr>
          <a:xfrm flipV="1">
            <a:off x="6144768" y="3056533"/>
            <a:ext cx="6309360" cy="1131415"/>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557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92C48-B4E9-3E69-A2C3-211EFA2FED4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6F40701-67F9-D855-D863-EE7A9676B79E}"/>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FD9F2D5E-F127-CE6D-4794-C51661F1BF4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9</a:t>
            </a:fld>
            <a:endParaRPr lang="en-US"/>
          </a:p>
        </p:txBody>
      </p:sp>
      <p:pic>
        <p:nvPicPr>
          <p:cNvPr id="2" name="Picture 2" descr="ScRNASeqSnap repository logo">
            <a:extLst>
              <a:ext uri="{FF2B5EF4-FFF2-40B4-BE49-F238E27FC236}">
                <a16:creationId xmlns:a16="http://schemas.microsoft.com/office/drawing/2014/main" id="{7FC86D54-97FB-91F3-C101-D18CB935A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89A005F1-FCF0-1829-BF99-098FC03C0183}"/>
              </a:ext>
            </a:extLst>
          </p:cNvPr>
          <p:cNvPicPr>
            <a:picLocks noChangeAspect="1"/>
          </p:cNvPicPr>
          <p:nvPr/>
        </p:nvPicPr>
        <p:blipFill>
          <a:blip r:embed="rId4"/>
          <a:srcRect b="2006"/>
          <a:stretch/>
        </p:blipFill>
        <p:spPr>
          <a:xfrm>
            <a:off x="5984538" y="2180231"/>
            <a:ext cx="6804361" cy="7389342"/>
          </a:xfrm>
          <a:prstGeom prst="rect">
            <a:avLst/>
          </a:prstGeom>
        </p:spPr>
      </p:pic>
      <p:sp>
        <p:nvSpPr>
          <p:cNvPr id="3" name="Rounded Rectangle 2">
            <a:extLst>
              <a:ext uri="{FF2B5EF4-FFF2-40B4-BE49-F238E27FC236}">
                <a16:creationId xmlns:a16="http://schemas.microsoft.com/office/drawing/2014/main" id="{ECA7ED1D-7364-98DD-658C-6EA766744EF4}"/>
              </a:ext>
            </a:extLst>
          </p:cNvPr>
          <p:cNvSpPr/>
          <p:nvPr/>
        </p:nvSpPr>
        <p:spPr>
          <a:xfrm flipV="1">
            <a:off x="5839326" y="4106776"/>
            <a:ext cx="7170821" cy="546279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771477"/>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25963</TotalTime>
  <Words>3033</Words>
  <Application>Microsoft Macintosh PowerPoint</Application>
  <PresentationFormat>Custom</PresentationFormat>
  <Paragraphs>594</Paragraphs>
  <Slides>74</Slides>
  <Notes>72</Notes>
  <HiddenSlides>19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-apple-system</vt:lpstr>
      <vt:lpstr>Arial</vt:lpstr>
      <vt:lpstr>Calibri</vt:lpstr>
      <vt:lpstr>Google Sans</vt:lpstr>
      <vt:lpstr>Menlo</vt:lpstr>
      <vt:lpstr>Roboto</vt:lpstr>
      <vt:lpstr>ui-sans-serif</vt:lpstr>
      <vt:lpstr>StJudePPT</vt:lpstr>
      <vt:lpstr>PowerPoint Presentation</vt:lpstr>
      <vt:lpstr>Bioinformatics core, Department of Developmental Neurobiology </vt:lpstr>
      <vt:lpstr>Code of Conduct</vt:lpstr>
      <vt:lpstr>Learning Objectives</vt:lpstr>
      <vt:lpstr>Single cell RNA Seq Snap workflow (ScRNASeqSnap)</vt:lpstr>
      <vt:lpstr>Single cell RNA Seq Snap workflow (ScRNASeqSnap)</vt:lpstr>
      <vt:lpstr>How to access the code</vt:lpstr>
      <vt:lpstr>How to access the code</vt:lpstr>
      <vt:lpstr>How to access the code</vt:lpstr>
      <vt:lpstr>Forking a repository on GitHub</vt:lpstr>
      <vt:lpstr>Forking a repository on GitHub</vt:lpstr>
      <vt:lpstr>Forking a repository on GitHub</vt:lpstr>
      <vt:lpstr>ScRNASeqSnap is automated, reproducible and replicable </vt:lpstr>
      <vt:lpstr>ScRNASeqSnap is automated, reproducible and replicable </vt:lpstr>
      <vt:lpstr>ScRNASeqSnap is automated, reproducible and replicable </vt:lpstr>
      <vt:lpstr>ScRNASeqSnap is automated, reproducible and replicable </vt:lpstr>
      <vt:lpstr>ScRNASeqSnap is automated, reproducible and replicable </vt:lpstr>
      <vt:lpstr>Repository organization and project tidiness</vt:lpstr>
      <vt:lpstr>Repository organization and project tidiness</vt:lpstr>
      <vt:lpstr>My typical project organization system</vt:lpstr>
      <vt:lpstr>Customize your project based on the experiment!</vt:lpstr>
      <vt:lpstr>Project parameters file</vt:lpstr>
      <vt:lpstr>How to run the code</vt:lpstr>
      <vt:lpstr>ScRNASeqSnap analysis modules</vt:lpstr>
      <vt:lpstr>ScRNASeqSnap analysis modules</vt:lpstr>
      <vt:lpstr>ScRNASeqSnap analysis modules</vt:lpstr>
      <vt:lpstr>ScRNASeqSnap analysis modules</vt:lpstr>
      <vt:lpstr>`fastqc-analysis` module</vt:lpstr>
      <vt:lpstr>`fastqc-analysis` module</vt:lpstr>
      <vt:lpstr>`run-fastqc-analysis.sh`</vt:lpstr>
      <vt:lpstr>`run-fastqc-analysis.sh` and `lsf-script.txt`</vt:lpstr>
      <vt:lpstr>README.md</vt:lpstr>
      <vt:lpstr>`fastqc-analysis` module</vt:lpstr>
      <vt:lpstr>`fastqc-analysis` module</vt:lpstr>
      <vt:lpstr>`fastqc-analysis` module</vt:lpstr>
      <vt:lpstr>`fastqc-analysis` module</vt:lpstr>
      <vt:lpstr>`fastqc-analysis` module</vt:lpstr>
      <vt:lpstr>`cellranger-analysis` module</vt:lpstr>
      <vt:lpstr>`cellranger-analysis` module</vt:lpstr>
      <vt:lpstr>`cellranger-analysis` module</vt:lpstr>
      <vt:lpstr>`cellranger-analysis` module</vt:lpstr>
      <vt:lpstr>`cellranger-analysis` module</vt:lpstr>
      <vt:lpstr>`cellranger-analysis` module</vt:lpstr>
      <vt:lpstr>`cellranger-analysis` module</vt:lpstr>
      <vt:lpstr>`cellranger-analysis` module</vt:lpstr>
      <vt:lpstr>`cellranger-analysis` module</vt:lpstr>
      <vt:lpstr>`upstream-analysis` module</vt:lpstr>
      <vt:lpstr>`upstream-analysis` module</vt:lpstr>
      <vt:lpstr>`upstream-analysis` module</vt:lpstr>
      <vt:lpstr>`upstream-analysis` module</vt:lpstr>
      <vt:lpstr>`upstream-analysis` module</vt:lpstr>
      <vt:lpstr>`upstream-analysis` module</vt:lpstr>
      <vt:lpstr>`upstream-analysis` module</vt:lpstr>
      <vt:lpstr>PowerPoint Presentation</vt:lpstr>
      <vt:lpstr>ScRNASeqSnap analysis modules</vt:lpstr>
      <vt:lpstr>ScRNASeqSnap analysis modules</vt:lpstr>
      <vt:lpstr>`integrative-analysis` module</vt:lpstr>
      <vt:lpstr>`integrative-analysis` module</vt:lpstr>
      <vt:lpstr>`integrative-analysis` module</vt:lpstr>
      <vt:lpstr>`cluster-cell-calling` module</vt:lpstr>
      <vt:lpstr>`cluster-cell-calling` module</vt:lpstr>
      <vt:lpstr>`cluster-cell-calling` module</vt:lpstr>
      <vt:lpstr>`cell-contamination-removal-analysis` module - optional</vt:lpstr>
      <vt:lpstr>`cell-contamination-removal-analysis` module - optional</vt:lpstr>
      <vt:lpstr>`cell-types-annotation` module</vt:lpstr>
      <vt:lpstr>`cell-types-annotation` module</vt:lpstr>
      <vt:lpstr>`cell-types-annotation` module</vt:lpstr>
      <vt:lpstr>Next steps</vt:lpstr>
      <vt:lpstr>PowerPoint Presentation</vt:lpstr>
      <vt:lpstr>More resources 🎉</vt:lpstr>
      <vt:lpstr>PowerPoint Presentation</vt:lpstr>
      <vt:lpstr>PowerPoint Presentation</vt:lpstr>
      <vt:lpstr>PowerPoint Presentation</vt:lpstr>
      <vt:lpstr>Ask me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461</cp:revision>
  <cp:lastPrinted>2024-10-09T20:17:08Z</cp:lastPrinted>
  <dcterms:created xsi:type="dcterms:W3CDTF">2023-11-09T14:55:27Z</dcterms:created>
  <dcterms:modified xsi:type="dcterms:W3CDTF">2024-12-09T19:30:03Z</dcterms:modified>
</cp:coreProperties>
</file>